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ink/ink1.xml" ContentType="application/inkml+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3"/>
  </p:notesMasterIdLst>
  <p:handoutMasterIdLst>
    <p:handoutMasterId r:id="rId44"/>
  </p:handoutMasterIdLst>
  <p:sldIdLst>
    <p:sldId id="261" r:id="rId2"/>
    <p:sldId id="304" r:id="rId3"/>
    <p:sldId id="262" r:id="rId4"/>
    <p:sldId id="259" r:id="rId5"/>
    <p:sldId id="263" r:id="rId6"/>
    <p:sldId id="277" r:id="rId7"/>
    <p:sldId id="283" r:id="rId8"/>
    <p:sldId id="278" r:id="rId9"/>
    <p:sldId id="279" r:id="rId10"/>
    <p:sldId id="284" r:id="rId11"/>
    <p:sldId id="275" r:id="rId12"/>
    <p:sldId id="292" r:id="rId13"/>
    <p:sldId id="308" r:id="rId14"/>
    <p:sldId id="293" r:id="rId15"/>
    <p:sldId id="298" r:id="rId16"/>
    <p:sldId id="299" r:id="rId17"/>
    <p:sldId id="311" r:id="rId18"/>
    <p:sldId id="301" r:id="rId19"/>
    <p:sldId id="300" r:id="rId20"/>
    <p:sldId id="323" r:id="rId21"/>
    <p:sldId id="320" r:id="rId22"/>
    <p:sldId id="302" r:id="rId23"/>
    <p:sldId id="321" r:id="rId24"/>
    <p:sldId id="318" r:id="rId25"/>
    <p:sldId id="319" r:id="rId26"/>
    <p:sldId id="288" r:id="rId27"/>
    <p:sldId id="325" r:id="rId28"/>
    <p:sldId id="326" r:id="rId29"/>
    <p:sldId id="276" r:id="rId30"/>
    <p:sldId id="309" r:id="rId31"/>
    <p:sldId id="305" r:id="rId32"/>
    <p:sldId id="306" r:id="rId33"/>
    <p:sldId id="307" r:id="rId34"/>
    <p:sldId id="296" r:id="rId35"/>
    <p:sldId id="297" r:id="rId36"/>
    <p:sldId id="314" r:id="rId37"/>
    <p:sldId id="315" r:id="rId38"/>
    <p:sldId id="316" r:id="rId39"/>
    <p:sldId id="317" r:id="rId40"/>
    <p:sldId id="324" r:id="rId41"/>
    <p:sldId id="322" r:id="rId42"/>
  </p:sldIdLst>
  <p:sldSz cx="9144000" cy="6858000" type="screen4x3"/>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autoAdjust="0"/>
    <p:restoredTop sz="94710" autoAdjust="0"/>
  </p:normalViewPr>
  <p:slideViewPr>
    <p:cSldViewPr snapToGrid="0">
      <p:cViewPr varScale="1">
        <p:scale>
          <a:sx n="79" d="100"/>
          <a:sy n="79" d="100"/>
        </p:scale>
        <p:origin x="1709" y="72"/>
      </p:cViewPr>
      <p:guideLst/>
    </p:cSldViewPr>
  </p:slideViewPr>
  <p:notesTextViewPr>
    <p:cViewPr>
      <p:scale>
        <a:sx n="1" d="1"/>
        <a:sy n="1" d="1"/>
      </p:scale>
      <p:origin x="0" y="0"/>
    </p:cViewPr>
  </p:notesTextViewPr>
  <p:notesViewPr>
    <p:cSldViewPr snapToGrid="0">
      <p:cViewPr varScale="1">
        <p:scale>
          <a:sx n="63" d="100"/>
          <a:sy n="63" d="100"/>
        </p:scale>
        <p:origin x="3206" y="77"/>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8855F8F-DCA9-B4E2-AB50-16D217721140}"/>
              </a:ext>
            </a:extLst>
          </p:cNvPr>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55F6DA6A-1B86-360A-AE69-D2D54775C006}"/>
              </a:ext>
            </a:extLst>
          </p:cNvPr>
          <p:cNvSpPr>
            <a:spLocks noGrp="1"/>
          </p:cNvSpPr>
          <p:nvPr>
            <p:ph type="dt" sz="quarter" idx="1"/>
          </p:nvPr>
        </p:nvSpPr>
        <p:spPr>
          <a:xfrm>
            <a:off x="3850443" y="1"/>
            <a:ext cx="2945659" cy="498056"/>
          </a:xfrm>
          <a:prstGeom prst="rect">
            <a:avLst/>
          </a:prstGeom>
        </p:spPr>
        <p:txBody>
          <a:bodyPr vert="horz" lIns="91440" tIns="45720" rIns="91440" bIns="45720" rtlCol="0"/>
          <a:lstStyle>
            <a:lvl1pPr algn="r">
              <a:defRPr sz="1200"/>
            </a:lvl1pPr>
          </a:lstStyle>
          <a:p>
            <a:fld id="{71CEC04D-4039-4CAC-81BF-7D80847CDB0F}" type="datetimeFigureOut">
              <a:rPr lang="fr-FR" smtClean="0"/>
              <a:t>07/06/2022</a:t>
            </a:fld>
            <a:endParaRPr lang="fr-FR"/>
          </a:p>
        </p:txBody>
      </p:sp>
      <p:sp>
        <p:nvSpPr>
          <p:cNvPr id="4" name="Espace réservé du pied de page 3">
            <a:extLst>
              <a:ext uri="{FF2B5EF4-FFF2-40B4-BE49-F238E27FC236}">
                <a16:creationId xmlns:a16="http://schemas.microsoft.com/office/drawing/2014/main" id="{C4B35833-8336-4E61-CDB9-B391ADE58FD2}"/>
              </a:ext>
            </a:extLst>
          </p:cNvPr>
          <p:cNvSpPr>
            <a:spLocks noGrp="1"/>
          </p:cNvSpPr>
          <p:nvPr>
            <p:ph type="ftr" sz="quarter" idx="2"/>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FDB9DACB-CDFB-A87B-FA57-72E5C525B183}"/>
              </a:ext>
            </a:extLst>
          </p:cNvPr>
          <p:cNvSpPr>
            <a:spLocks noGrp="1"/>
          </p:cNvSpPr>
          <p:nvPr>
            <p:ph type="sldNum" sz="quarter" idx="3"/>
          </p:nvPr>
        </p:nvSpPr>
        <p:spPr>
          <a:xfrm>
            <a:off x="3850443" y="9428584"/>
            <a:ext cx="2945659" cy="498055"/>
          </a:xfrm>
          <a:prstGeom prst="rect">
            <a:avLst/>
          </a:prstGeom>
        </p:spPr>
        <p:txBody>
          <a:bodyPr vert="horz" lIns="91440" tIns="45720" rIns="91440" bIns="45720" rtlCol="0" anchor="b"/>
          <a:lstStyle>
            <a:lvl1pPr algn="r">
              <a:defRPr sz="1200"/>
            </a:lvl1pPr>
          </a:lstStyle>
          <a:p>
            <a:fld id="{2EBB8771-1C9F-406D-9965-706A2DDB4A45}" type="slidenum">
              <a:rPr lang="fr-FR" smtClean="0"/>
              <a:t>‹N°›</a:t>
            </a:fld>
            <a:endParaRPr lang="fr-FR"/>
          </a:p>
        </p:txBody>
      </p:sp>
    </p:spTree>
    <p:extLst>
      <p:ext uri="{BB962C8B-B14F-4D97-AF65-F5344CB8AC3E}">
        <p14:creationId xmlns:p14="http://schemas.microsoft.com/office/powerpoint/2010/main" val="1935237473"/>
      </p:ext>
    </p:extLst>
  </p:cSld>
  <p:clrMap bg1="lt1" tx1="dk1" bg2="lt2" tx2="dk2" accent1="accent1" accent2="accent2" accent3="accent3" accent4="accent4" accent5="accent5" accent6="accent6" hlink="hlink" folHlink="folHlink"/>
  <p:hf sldNum="0" hdr="0" ftr="0" dt="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6-03T10:07:36.105"/>
    </inkml:context>
    <inkml:brush xml:id="br0">
      <inkml:brushProperty name="width" value="0.05" units="cm"/>
      <inkml:brushProperty name="height" value="0.05" units="cm"/>
    </inkml:brush>
  </inkml:definitions>
  <inkml:trace contextRef="#ctx0" brushRef="#br0">1 8 5953,'3'-8'2657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1"/>
            <a:ext cx="2945659" cy="498056"/>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50443" y="1"/>
            <a:ext cx="2945659" cy="498056"/>
          </a:xfrm>
          <a:prstGeom prst="rect">
            <a:avLst/>
          </a:prstGeom>
        </p:spPr>
        <p:txBody>
          <a:bodyPr vert="horz" lIns="91440" tIns="45720" rIns="91440" bIns="45720" rtlCol="0"/>
          <a:lstStyle>
            <a:lvl1pPr algn="r">
              <a:defRPr sz="1200"/>
            </a:lvl1pPr>
          </a:lstStyle>
          <a:p>
            <a:fld id="{4D2A5287-F6D5-4E36-B5DE-0E7C41ACC09F}" type="datetimeFigureOut">
              <a:rPr lang="fr-FR" smtClean="0"/>
              <a:t>07/06/2022</a:t>
            </a:fld>
            <a:endParaRPr lang="fr-FR"/>
          </a:p>
        </p:txBody>
      </p:sp>
      <p:sp>
        <p:nvSpPr>
          <p:cNvPr id="4" name="Espace réservé de l'image des diapositives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79768" y="4777194"/>
            <a:ext cx="5438140" cy="3908615"/>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9428584"/>
            <a:ext cx="2945659" cy="498055"/>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50443" y="9428584"/>
            <a:ext cx="2945659" cy="498055"/>
          </a:xfrm>
          <a:prstGeom prst="rect">
            <a:avLst/>
          </a:prstGeom>
        </p:spPr>
        <p:txBody>
          <a:bodyPr vert="horz" lIns="91440" tIns="45720" rIns="91440" bIns="45720" rtlCol="0" anchor="b"/>
          <a:lstStyle>
            <a:lvl1pPr algn="r">
              <a:defRPr sz="1200"/>
            </a:lvl1pPr>
          </a:lstStyle>
          <a:p>
            <a:fld id="{8C69C10F-C1D4-413E-9E07-262D8BE96D87}" type="slidenum">
              <a:rPr lang="fr-FR" smtClean="0"/>
              <a:t>‹N°›</a:t>
            </a:fld>
            <a:endParaRPr lang="fr-FR"/>
          </a:p>
        </p:txBody>
      </p:sp>
    </p:spTree>
    <p:extLst>
      <p:ext uri="{BB962C8B-B14F-4D97-AF65-F5344CB8AC3E}">
        <p14:creationId xmlns:p14="http://schemas.microsoft.com/office/powerpoint/2010/main" val="11347821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9659401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001745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6957874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083624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486027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092448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8887290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8816091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827967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3178842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0748327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3582564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4096926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5263502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8724650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772919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266538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7727484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760623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959298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9610807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8278365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0778902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1585424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3278007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3601085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51650061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2982428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139328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0074418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20864812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0891285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837810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17237766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5336763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3061737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23173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586507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Tree>
    <p:extLst>
      <p:ext uri="{BB962C8B-B14F-4D97-AF65-F5344CB8AC3E}">
        <p14:creationId xmlns:p14="http://schemas.microsoft.com/office/powerpoint/2010/main" val="42784304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E42F1B-2A86-3481-370F-98D7BD3F71B9}"/>
              </a:ext>
            </a:extLst>
          </p:cNvPr>
          <p:cNvSpPr>
            <a:spLocks noGrp="1"/>
          </p:cNvSpPr>
          <p:nvPr>
            <p:ph type="ctrTitle"/>
          </p:nvPr>
        </p:nvSpPr>
        <p:spPr>
          <a:xfrm>
            <a:off x="1143000" y="1122363"/>
            <a:ext cx="6858000" cy="2387600"/>
          </a:xfrm>
        </p:spPr>
        <p:txBody>
          <a:bodyPr anchor="b"/>
          <a:lstStyle>
            <a:lvl1pPr algn="ctr">
              <a:defRPr sz="4500"/>
            </a:lvl1pPr>
          </a:lstStyle>
          <a:p>
            <a:r>
              <a:rPr lang="fr-FR"/>
              <a:t>Modifiez le style du titre</a:t>
            </a:r>
          </a:p>
        </p:txBody>
      </p:sp>
      <p:sp>
        <p:nvSpPr>
          <p:cNvPr id="3" name="Sous-titre 2">
            <a:extLst>
              <a:ext uri="{FF2B5EF4-FFF2-40B4-BE49-F238E27FC236}">
                <a16:creationId xmlns:a16="http://schemas.microsoft.com/office/drawing/2014/main" id="{0CDA4007-D77D-3E1D-2297-2FA60B4CED8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F39A35AB-9768-9DD4-14F2-C4057CB7849C}"/>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5" name="Espace réservé du pied de page 4">
            <a:extLst>
              <a:ext uri="{FF2B5EF4-FFF2-40B4-BE49-F238E27FC236}">
                <a16:creationId xmlns:a16="http://schemas.microsoft.com/office/drawing/2014/main" id="{E4EF56F4-00AB-B675-D950-89B24731E8A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1E5AC24-4FA6-3673-3270-7FE1C827AB15}"/>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42272495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91E2F8-121D-50DA-DF12-12DBC3ED4467}"/>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8FE7D838-C35E-D813-2326-16F441F7494B}"/>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D05885B-B6B4-4CE0-CCCF-BC42E75CC036}"/>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5" name="Espace réservé du pied de page 4">
            <a:extLst>
              <a:ext uri="{FF2B5EF4-FFF2-40B4-BE49-F238E27FC236}">
                <a16:creationId xmlns:a16="http://schemas.microsoft.com/office/drawing/2014/main" id="{979FA5BD-4B85-1D4E-7E1B-D6665B03323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84EC2B8-75F3-0B11-58A7-E9714F536804}"/>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1359440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9AE2C0F0-FB6C-73E8-726D-71FC1829A3E5}"/>
              </a:ext>
            </a:extLst>
          </p:cNvPr>
          <p:cNvSpPr>
            <a:spLocks noGrp="1"/>
          </p:cNvSpPr>
          <p:nvPr>
            <p:ph type="title" orient="vert"/>
          </p:nvPr>
        </p:nvSpPr>
        <p:spPr>
          <a:xfrm>
            <a:off x="6543675" y="365125"/>
            <a:ext cx="1971675"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487E7A80-847B-BF8C-5EEF-93D6E347BC1C}"/>
              </a:ext>
            </a:extLst>
          </p:cNvPr>
          <p:cNvSpPr>
            <a:spLocks noGrp="1"/>
          </p:cNvSpPr>
          <p:nvPr>
            <p:ph type="body" orient="vert" idx="1"/>
          </p:nvPr>
        </p:nvSpPr>
        <p:spPr>
          <a:xfrm>
            <a:off x="628650" y="365125"/>
            <a:ext cx="5800725"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2C37617-E45E-DD2B-6A10-CFBA83876042}"/>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5" name="Espace réservé du pied de page 4">
            <a:extLst>
              <a:ext uri="{FF2B5EF4-FFF2-40B4-BE49-F238E27FC236}">
                <a16:creationId xmlns:a16="http://schemas.microsoft.com/office/drawing/2014/main" id="{3BCDB31F-4B8D-3236-1C5B-9000DA4720A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B685586-8273-95C9-B1CD-0ACA2D8B4FD2}"/>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1971279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2B25F9-03BE-F589-DCBC-3A40D7F2691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66198DE-C10C-AECB-7145-EA4A0E985A18}"/>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C19E30E-00A3-676C-89C7-5919B7BB317A}"/>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5" name="Espace réservé du pied de page 4">
            <a:extLst>
              <a:ext uri="{FF2B5EF4-FFF2-40B4-BE49-F238E27FC236}">
                <a16:creationId xmlns:a16="http://schemas.microsoft.com/office/drawing/2014/main" id="{CC8D2D40-642E-F6AC-2E05-A894B798145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699E1A6-FBE3-D794-69F2-18E661EFE082}"/>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30950039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6F18DE0-E1E1-BD2B-2B99-8E1755124D3A}"/>
              </a:ext>
            </a:extLst>
          </p:cNvPr>
          <p:cNvSpPr>
            <a:spLocks noGrp="1"/>
          </p:cNvSpPr>
          <p:nvPr>
            <p:ph type="title"/>
          </p:nvPr>
        </p:nvSpPr>
        <p:spPr>
          <a:xfrm>
            <a:off x="623888" y="1709739"/>
            <a:ext cx="7886700" cy="2852737"/>
          </a:xfrm>
        </p:spPr>
        <p:txBody>
          <a:bodyPr anchor="b"/>
          <a:lstStyle>
            <a:lvl1pPr>
              <a:defRPr sz="4500"/>
            </a:lvl1pPr>
          </a:lstStyle>
          <a:p>
            <a:r>
              <a:rPr lang="fr-FR"/>
              <a:t>Modifiez le style du titre</a:t>
            </a:r>
          </a:p>
        </p:txBody>
      </p:sp>
      <p:sp>
        <p:nvSpPr>
          <p:cNvPr id="3" name="Espace réservé du texte 2">
            <a:extLst>
              <a:ext uri="{FF2B5EF4-FFF2-40B4-BE49-F238E27FC236}">
                <a16:creationId xmlns:a16="http://schemas.microsoft.com/office/drawing/2014/main" id="{65A0A2AE-8239-5028-E365-E21BA42FC4B7}"/>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9CBBDFC8-27A9-1712-B653-D3AC3649DE6E}"/>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5" name="Espace réservé du pied de page 4">
            <a:extLst>
              <a:ext uri="{FF2B5EF4-FFF2-40B4-BE49-F238E27FC236}">
                <a16:creationId xmlns:a16="http://schemas.microsoft.com/office/drawing/2014/main" id="{7BBA8C1C-B177-9817-E696-AB1C58874A4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8E3C802-B604-92A5-F540-7723EC861BC3}"/>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183680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C810E53-48C7-C574-D522-1CBDD9FD6A65}"/>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D3570D03-9EEF-EC64-E3C3-4D2BE34CC1EC}"/>
              </a:ext>
            </a:extLst>
          </p:cNvPr>
          <p:cNvSpPr>
            <a:spLocks noGrp="1"/>
          </p:cNvSpPr>
          <p:nvPr>
            <p:ph sz="half" idx="1"/>
          </p:nvPr>
        </p:nvSpPr>
        <p:spPr>
          <a:xfrm>
            <a:off x="628650" y="1825625"/>
            <a:ext cx="38862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7F6E5B8B-1AD2-7FDF-B9E3-2B0A4D2B2A65}"/>
              </a:ext>
            </a:extLst>
          </p:cNvPr>
          <p:cNvSpPr>
            <a:spLocks noGrp="1"/>
          </p:cNvSpPr>
          <p:nvPr>
            <p:ph sz="half" idx="2"/>
          </p:nvPr>
        </p:nvSpPr>
        <p:spPr>
          <a:xfrm>
            <a:off x="4629150" y="1825625"/>
            <a:ext cx="38862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BEEFEF06-B325-8AE7-6473-108D3DAFC2D3}"/>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6" name="Espace réservé du pied de page 5">
            <a:extLst>
              <a:ext uri="{FF2B5EF4-FFF2-40B4-BE49-F238E27FC236}">
                <a16:creationId xmlns:a16="http://schemas.microsoft.com/office/drawing/2014/main" id="{CC0D7ED2-A0FA-61E5-0B3A-1DA474B7808D}"/>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8E3FB6A-9A3C-4A0F-CD76-0B37B62B3BBD}"/>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2916789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6743B1-6E08-F47E-B862-3D91F37309BF}"/>
              </a:ext>
            </a:extLst>
          </p:cNvPr>
          <p:cNvSpPr>
            <a:spLocks noGrp="1"/>
          </p:cNvSpPr>
          <p:nvPr>
            <p:ph type="title"/>
          </p:nvPr>
        </p:nvSpPr>
        <p:spPr>
          <a:xfrm>
            <a:off x="629841" y="365126"/>
            <a:ext cx="78867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E9A35140-C098-53EB-F542-68D0F6A3CC4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C28127D5-BBCB-AFC3-5065-188DB0C1425C}"/>
              </a:ext>
            </a:extLst>
          </p:cNvPr>
          <p:cNvSpPr>
            <a:spLocks noGrp="1"/>
          </p:cNvSpPr>
          <p:nvPr>
            <p:ph sz="half" idx="2"/>
          </p:nvPr>
        </p:nvSpPr>
        <p:spPr>
          <a:xfrm>
            <a:off x="629842" y="2505075"/>
            <a:ext cx="3868340"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A7FDD523-3091-E5A3-8A40-4C7EB553B53D}"/>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D0C15DEF-FA9D-968E-4EF5-C078DBCED5C9}"/>
              </a:ext>
            </a:extLst>
          </p:cNvPr>
          <p:cNvSpPr>
            <a:spLocks noGrp="1"/>
          </p:cNvSpPr>
          <p:nvPr>
            <p:ph sz="quarter" idx="4"/>
          </p:nvPr>
        </p:nvSpPr>
        <p:spPr>
          <a:xfrm>
            <a:off x="4629150" y="2505075"/>
            <a:ext cx="3887391"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000AF8EF-FE9A-9311-E6AD-2A7854883849}"/>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8" name="Espace réservé du pied de page 7">
            <a:extLst>
              <a:ext uri="{FF2B5EF4-FFF2-40B4-BE49-F238E27FC236}">
                <a16:creationId xmlns:a16="http://schemas.microsoft.com/office/drawing/2014/main" id="{1C4CC43C-A4C8-2E41-690B-DCD92A0BC565}"/>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2BA8E376-2A50-88F4-E423-67ADAD03D2E1}"/>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42135216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828A4A-3AEE-0889-3025-D1F46325FB2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FBB8F1C0-2F8C-F73E-06A9-66A2B1B9768F}"/>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4" name="Espace réservé du pied de page 3">
            <a:extLst>
              <a:ext uri="{FF2B5EF4-FFF2-40B4-BE49-F238E27FC236}">
                <a16:creationId xmlns:a16="http://schemas.microsoft.com/office/drawing/2014/main" id="{8168932A-8257-17E5-FF86-260449A2ACE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8183899-8033-09A8-9F64-AFB9CA411FE7}"/>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3597121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F9D292CF-3F27-6709-7FC7-B9EE90E50DA6}"/>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3" name="Espace réservé du pied de page 2">
            <a:extLst>
              <a:ext uri="{FF2B5EF4-FFF2-40B4-BE49-F238E27FC236}">
                <a16:creationId xmlns:a16="http://schemas.microsoft.com/office/drawing/2014/main" id="{8EAF4FC6-CB73-7E97-EAE9-14824C2DE9D2}"/>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8D336D95-7348-05B4-A39B-B9638F7914A8}"/>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32186764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B1198E5-5D04-0F5B-3BDF-E09718A0FF82}"/>
              </a:ext>
            </a:extLst>
          </p:cNvPr>
          <p:cNvSpPr>
            <a:spLocks noGrp="1"/>
          </p:cNvSpPr>
          <p:nvPr>
            <p:ph type="title"/>
          </p:nvPr>
        </p:nvSpPr>
        <p:spPr>
          <a:xfrm>
            <a:off x="629841" y="457200"/>
            <a:ext cx="2949178" cy="1600200"/>
          </a:xfrm>
        </p:spPr>
        <p:txBody>
          <a:bodyPr anchor="b"/>
          <a:lstStyle>
            <a:lvl1pPr>
              <a:defRPr sz="2400"/>
            </a:lvl1pPr>
          </a:lstStyle>
          <a:p>
            <a:r>
              <a:rPr lang="fr-FR"/>
              <a:t>Modifiez le style du titre</a:t>
            </a:r>
          </a:p>
        </p:txBody>
      </p:sp>
      <p:sp>
        <p:nvSpPr>
          <p:cNvPr id="3" name="Espace réservé du contenu 2">
            <a:extLst>
              <a:ext uri="{FF2B5EF4-FFF2-40B4-BE49-F238E27FC236}">
                <a16:creationId xmlns:a16="http://schemas.microsoft.com/office/drawing/2014/main" id="{55B92626-7634-F2C8-89E3-FDB300F35AFE}"/>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C2FDC7B1-0DC3-A7A4-E05C-FBE74F693419}"/>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0E147B42-B4EE-DA70-3F39-A00E07407A78}"/>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6" name="Espace réservé du pied de page 5">
            <a:extLst>
              <a:ext uri="{FF2B5EF4-FFF2-40B4-BE49-F238E27FC236}">
                <a16:creationId xmlns:a16="http://schemas.microsoft.com/office/drawing/2014/main" id="{802365E5-0697-655A-4E9A-B259E61B786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E9E047B2-E81B-5937-9D12-B26DC8D1ACE1}"/>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25500116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C997AB-03B2-7868-D2F2-CE76CD481059}"/>
              </a:ext>
            </a:extLst>
          </p:cNvPr>
          <p:cNvSpPr>
            <a:spLocks noGrp="1"/>
          </p:cNvSpPr>
          <p:nvPr>
            <p:ph type="title"/>
          </p:nvPr>
        </p:nvSpPr>
        <p:spPr>
          <a:xfrm>
            <a:off x="629841" y="457200"/>
            <a:ext cx="2949178" cy="1600200"/>
          </a:xfrm>
        </p:spPr>
        <p:txBody>
          <a:bodyPr anchor="b"/>
          <a:lstStyle>
            <a:lvl1pPr>
              <a:defRPr sz="2400"/>
            </a:lvl1pPr>
          </a:lstStyle>
          <a:p>
            <a:r>
              <a:rPr lang="fr-FR"/>
              <a:t>Modifiez le style du titre</a:t>
            </a:r>
          </a:p>
        </p:txBody>
      </p:sp>
      <p:sp>
        <p:nvSpPr>
          <p:cNvPr id="3" name="Espace réservé pour une image  2">
            <a:extLst>
              <a:ext uri="{FF2B5EF4-FFF2-40B4-BE49-F238E27FC236}">
                <a16:creationId xmlns:a16="http://schemas.microsoft.com/office/drawing/2014/main" id="{548F9945-0E0B-8B63-8350-DDA1837A901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fr-FR"/>
          </a:p>
        </p:txBody>
      </p:sp>
      <p:sp>
        <p:nvSpPr>
          <p:cNvPr id="4" name="Espace réservé du texte 3">
            <a:extLst>
              <a:ext uri="{FF2B5EF4-FFF2-40B4-BE49-F238E27FC236}">
                <a16:creationId xmlns:a16="http://schemas.microsoft.com/office/drawing/2014/main" id="{C653006B-EBB8-E85F-E459-1688935689F2}"/>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D89EC9C-940B-4618-16E3-38F056DC562E}"/>
              </a:ext>
            </a:extLst>
          </p:cNvPr>
          <p:cNvSpPr>
            <a:spLocks noGrp="1"/>
          </p:cNvSpPr>
          <p:nvPr>
            <p:ph type="dt" sz="half" idx="10"/>
          </p:nvPr>
        </p:nvSpPr>
        <p:spPr/>
        <p:txBody>
          <a:bodyPr/>
          <a:lstStyle/>
          <a:p>
            <a:fld id="{A4863DFF-7438-42EC-8187-24A21A32A9B7}" type="datetimeFigureOut">
              <a:rPr lang="fr-FR" smtClean="0"/>
              <a:t>07/06/2022</a:t>
            </a:fld>
            <a:endParaRPr lang="fr-FR"/>
          </a:p>
        </p:txBody>
      </p:sp>
      <p:sp>
        <p:nvSpPr>
          <p:cNvPr id="6" name="Espace réservé du pied de page 5">
            <a:extLst>
              <a:ext uri="{FF2B5EF4-FFF2-40B4-BE49-F238E27FC236}">
                <a16:creationId xmlns:a16="http://schemas.microsoft.com/office/drawing/2014/main" id="{35170E08-85EF-5CE5-8554-3777719EEB5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AEA7FBC-4704-599D-1DF0-F59C12F28BC1}"/>
              </a:ext>
            </a:extLst>
          </p:cNvPr>
          <p:cNvSpPr>
            <a:spLocks noGrp="1"/>
          </p:cNvSpPr>
          <p:nvPr>
            <p:ph type="sldNum" sz="quarter" idx="12"/>
          </p:nvPr>
        </p:nvSpPr>
        <p:spPr/>
        <p:txBody>
          <a:bodyPr/>
          <a:lstStyle/>
          <a:p>
            <a:fld id="{33362E95-2E2B-4BA5-83FF-7ECD8AB07191}" type="slidenum">
              <a:rPr lang="fr-FR" smtClean="0"/>
              <a:t>‹N°›</a:t>
            </a:fld>
            <a:endParaRPr lang="fr-FR"/>
          </a:p>
        </p:txBody>
      </p:sp>
    </p:spTree>
    <p:extLst>
      <p:ext uri="{BB962C8B-B14F-4D97-AF65-F5344CB8AC3E}">
        <p14:creationId xmlns:p14="http://schemas.microsoft.com/office/powerpoint/2010/main" val="33917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05E6FC0-4FEC-52C8-EB74-E11AF97E00C5}"/>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4FFE16F3-1CDA-8AAD-22C2-5A4F13068E1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2E90E1DE-050C-D861-9510-FFA37550B5D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4863DFF-7438-42EC-8187-24A21A32A9B7}" type="datetimeFigureOut">
              <a:rPr lang="fr-FR" smtClean="0"/>
              <a:t>07/06/2022</a:t>
            </a:fld>
            <a:endParaRPr lang="fr-FR"/>
          </a:p>
        </p:txBody>
      </p:sp>
      <p:sp>
        <p:nvSpPr>
          <p:cNvPr id="5" name="Espace réservé du pied de page 4">
            <a:extLst>
              <a:ext uri="{FF2B5EF4-FFF2-40B4-BE49-F238E27FC236}">
                <a16:creationId xmlns:a16="http://schemas.microsoft.com/office/drawing/2014/main" id="{46AF9FF0-11C8-CA67-47A1-B77B8255652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B39E8D74-44BC-8892-EAE2-FCC15ED7CD2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3362E95-2E2B-4BA5-83FF-7ECD8AB07191}" type="slidenum">
              <a:rPr lang="fr-FR" smtClean="0"/>
              <a:t>‹N°›</a:t>
            </a:fld>
            <a:endParaRPr lang="fr-FR"/>
          </a:p>
        </p:txBody>
      </p:sp>
    </p:spTree>
    <p:extLst>
      <p:ext uri="{BB962C8B-B14F-4D97-AF65-F5344CB8AC3E}">
        <p14:creationId xmlns:p14="http://schemas.microsoft.com/office/powerpoint/2010/main" val="185381001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fr-F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hyperlink" Target="https://www.hirslanden.ch/fr/corporate/themes-en-ligne-de-mire/coeur-en-rythme/tension-arterielle.html"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sv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hyperlink" Target="https://www.corpscite.be/xml/sites-SITE-2064-IDC--IDD-4653-.html" TargetMode="External"/><Relationship Id="rId3" Type="http://schemas.openxmlformats.org/officeDocument/2006/relationships/hyperlink" Target="https://fr.medindia.net/patients/calculators/bp_chartresult1.asp" TargetMode="External"/><Relationship Id="rId7" Type="http://schemas.openxmlformats.org/officeDocument/2006/relationships/hyperlink" Target="http://www.met.reading.ac.uk/~sws04cdw/viscosity_calc.html" TargetMode="Externa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hyperlink" Target="https://www.ecmosimulation.com/data/Hlavac.pdf" TargetMode="External"/><Relationship Id="rId5" Type="http://schemas.openxmlformats.org/officeDocument/2006/relationships/hyperlink" Target="https://www.lycee-champollion.fr/IMG/pdf/asds_systeme_vasculaire.pdf" TargetMode="External"/><Relationship Id="rId4" Type="http://schemas.openxmlformats.org/officeDocument/2006/relationships/hyperlink" Target="https://www.hug.ch/procedures-de-soins/pression-veineuse-centrale" TargetMode="External"/><Relationship Id="rId9" Type="http://schemas.openxmlformats.org/officeDocument/2006/relationships/hyperlink" Target="https://www2.getinge.com/dam/hospital/documents/french/brochure_technologie_picco-french-europe.pdf"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50.png"/><Relationship Id="rId5" Type="http://schemas.openxmlformats.org/officeDocument/2006/relationships/image" Target="../media/image340.png"/><Relationship Id="rId4" Type="http://schemas.openxmlformats.org/officeDocument/2006/relationships/image" Target="../media/image330.png"/></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0.png"/><Relationship Id="rId7" Type="http://schemas.openxmlformats.org/officeDocument/2006/relationships/customXml" Target="../ink/ink1.xml"/><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90.png"/><Relationship Id="rId11" Type="http://schemas.openxmlformats.org/officeDocument/2006/relationships/image" Target="../media/image43.png"/><Relationship Id="rId5" Type="http://schemas.openxmlformats.org/officeDocument/2006/relationships/image" Target="../media/image380.png"/><Relationship Id="rId10" Type="http://schemas.openxmlformats.org/officeDocument/2006/relationships/image" Target="../media/image42.png"/><Relationship Id="rId4" Type="http://schemas.openxmlformats.org/officeDocument/2006/relationships/image" Target="../media/image37.png"/><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460C21-AC70-03FB-07DA-F14715663525}"/>
              </a:ext>
            </a:extLst>
          </p:cNvPr>
          <p:cNvSpPr/>
          <p:nvPr/>
        </p:nvSpPr>
        <p:spPr>
          <a:xfrm>
            <a:off x="0" y="0"/>
            <a:ext cx="9144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llipse 4">
            <a:extLst>
              <a:ext uri="{FF2B5EF4-FFF2-40B4-BE49-F238E27FC236}">
                <a16:creationId xmlns:a16="http://schemas.microsoft.com/office/drawing/2014/main" id="{42665A56-2AA0-4D68-A428-982BAB69B5CD}"/>
              </a:ext>
            </a:extLst>
          </p:cNvPr>
          <p:cNvSpPr/>
          <p:nvPr/>
        </p:nvSpPr>
        <p:spPr>
          <a:xfrm>
            <a:off x="859500" y="-283500"/>
            <a:ext cx="7425000" cy="7425000"/>
          </a:xfrm>
          <a:prstGeom prst="ellipse">
            <a:avLst/>
          </a:prstGeom>
          <a:effectLst>
            <a:outerShdw blurRad="444500" sx="106000" sy="106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dirty="0">
              <a:latin typeface="Bahnschrift SemiLight SemiConde" panose="020B0502040204020203" pitchFamily="34" charset="0"/>
            </a:endParaRPr>
          </a:p>
        </p:txBody>
      </p:sp>
      <p:sp>
        <p:nvSpPr>
          <p:cNvPr id="6" name="Titre 1">
            <a:extLst>
              <a:ext uri="{FF2B5EF4-FFF2-40B4-BE49-F238E27FC236}">
                <a16:creationId xmlns:a16="http://schemas.microsoft.com/office/drawing/2014/main" id="{FB5842AE-6DAF-4D26-9EBE-B0D9074EE95A}"/>
              </a:ext>
            </a:extLst>
          </p:cNvPr>
          <p:cNvSpPr txBox="1">
            <a:spLocks/>
          </p:cNvSpPr>
          <p:nvPr/>
        </p:nvSpPr>
        <p:spPr>
          <a:xfrm>
            <a:off x="782782" y="2356961"/>
            <a:ext cx="7501718" cy="2073021"/>
          </a:xfrm>
          <a:prstGeom prst="rect">
            <a:avLst/>
          </a:prstGeom>
        </p:spPr>
        <p:txBody>
          <a:bodyPr vert="horz" lIns="68580" tIns="34290" rIns="68580" bIns="3429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a:latin typeface="Arial Nova Light" panose="020B0304020202020204" pitchFamily="34" charset="0"/>
              </a:rPr>
              <a:t>Le débit cardiaque</a:t>
            </a:r>
          </a:p>
          <a:p>
            <a:pPr algn="ctr"/>
            <a:r>
              <a:rPr lang="fr-FR" sz="5400" dirty="0">
                <a:latin typeface="Arial Nova Light" panose="020B0304020202020204" pitchFamily="34" charset="0"/>
              </a:rPr>
              <a:t>par monitorage hémodynamique</a:t>
            </a:r>
          </a:p>
        </p:txBody>
      </p:sp>
      <p:cxnSp>
        <p:nvCxnSpPr>
          <p:cNvPr id="8" name="Connecteur droit 7">
            <a:extLst>
              <a:ext uri="{FF2B5EF4-FFF2-40B4-BE49-F238E27FC236}">
                <a16:creationId xmlns:a16="http://schemas.microsoft.com/office/drawing/2014/main" id="{13B8DB93-41E0-4929-B777-FE4227D3E8F4}"/>
              </a:ext>
            </a:extLst>
          </p:cNvPr>
          <p:cNvCxnSpPr/>
          <p:nvPr/>
        </p:nvCxnSpPr>
        <p:spPr>
          <a:xfrm>
            <a:off x="2240280" y="4682490"/>
            <a:ext cx="467106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9C50AB21-464C-F869-DA6A-148BFAD3D35D}"/>
              </a:ext>
            </a:extLst>
          </p:cNvPr>
          <p:cNvSpPr txBox="1"/>
          <p:nvPr/>
        </p:nvSpPr>
        <p:spPr>
          <a:xfrm>
            <a:off x="824951" y="1159220"/>
            <a:ext cx="7417380" cy="5062924"/>
          </a:xfrm>
          <a:prstGeom prst="rect">
            <a:avLst/>
          </a:prstGeom>
          <a:noFill/>
        </p:spPr>
        <p:txBody>
          <a:bodyPr wrap="square" rtlCol="0">
            <a:spAutoFit/>
          </a:bodyPr>
          <a:lstStyle/>
          <a:p>
            <a:pPr algn="ctr"/>
            <a:r>
              <a:rPr lang="fr-FR" sz="2800" dirty="0">
                <a:solidFill>
                  <a:schemeClr val="tx1"/>
                </a:solidFill>
                <a:latin typeface="Arial Nova Light" panose="020B0304020202020204" pitchFamily="34" charset="0"/>
              </a:rPr>
              <a:t>Travail d’initiative personnelle encadré</a:t>
            </a:r>
          </a:p>
          <a:p>
            <a:pPr algn="ctr"/>
            <a:endParaRPr lang="fr-FR" sz="2800" dirty="0">
              <a:latin typeface="Arial Nova Light" panose="020B0304020202020204" pitchFamily="34" charset="0"/>
            </a:endParaRPr>
          </a:p>
          <a:p>
            <a:pPr algn="ctr"/>
            <a:endParaRPr lang="fr-FR" sz="2800" dirty="0">
              <a:solidFill>
                <a:schemeClr val="tx1"/>
              </a:solidFill>
              <a:latin typeface="Arial Nova Light" panose="020B0304020202020204" pitchFamily="34" charset="0"/>
            </a:endParaRPr>
          </a:p>
          <a:p>
            <a:pPr algn="ctr"/>
            <a:endParaRPr lang="fr-FR" sz="2800" dirty="0">
              <a:solidFill>
                <a:schemeClr val="tx1"/>
              </a:solidFill>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endParaRPr lang="fr-FR" sz="1100" dirty="0">
              <a:latin typeface="Arial Nova Light" panose="020B0304020202020204" pitchFamily="34" charset="0"/>
            </a:endParaRPr>
          </a:p>
          <a:p>
            <a:pPr algn="ctr"/>
            <a:r>
              <a:rPr lang="fr-FR" sz="2400" dirty="0">
                <a:latin typeface="Arial Nova Light" panose="020B0304020202020204" pitchFamily="34" charset="0"/>
              </a:rPr>
              <a:t>BOUVIER Louis | n°27194</a:t>
            </a:r>
          </a:p>
        </p:txBody>
      </p:sp>
    </p:spTree>
    <p:extLst>
      <p:ext uri="{BB962C8B-B14F-4D97-AF65-F5344CB8AC3E}">
        <p14:creationId xmlns:p14="http://schemas.microsoft.com/office/powerpoint/2010/main" val="1619828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Modélisation</a:t>
            </a:r>
          </a:p>
        </p:txBody>
      </p:sp>
      <p:pic>
        <p:nvPicPr>
          <p:cNvPr id="14" name="Image 13" descr="Une image contenant table&#10;&#10;Description générée automatiquement">
            <a:extLst>
              <a:ext uri="{FF2B5EF4-FFF2-40B4-BE49-F238E27FC236}">
                <a16:creationId xmlns:a16="http://schemas.microsoft.com/office/drawing/2014/main" id="{C87BCA58-611F-1523-333E-2A9BB8834652}"/>
              </a:ext>
            </a:extLst>
          </p:cNvPr>
          <p:cNvPicPr>
            <a:picLocks noChangeAspect="1"/>
          </p:cNvPicPr>
          <p:nvPr/>
        </p:nvPicPr>
        <p:blipFill rotWithShape="1">
          <a:blip r:embed="rId3">
            <a:extLst>
              <a:ext uri="{28A0092B-C50C-407E-A947-70E740481C1C}">
                <a14:useLocalDpi xmlns:a14="http://schemas.microsoft.com/office/drawing/2010/main" val="0"/>
              </a:ext>
            </a:extLst>
          </a:blip>
          <a:srcRect l="1507" t="4289" r="1314" b="55614"/>
          <a:stretch/>
        </p:blipFill>
        <p:spPr>
          <a:xfrm>
            <a:off x="216030" y="3068338"/>
            <a:ext cx="8697127" cy="1983953"/>
          </a:xfrm>
          <a:prstGeom prst="rect">
            <a:avLst/>
          </a:prstGeom>
        </p:spPr>
      </p:pic>
      <p:sp>
        <p:nvSpPr>
          <p:cNvPr id="16" name="ZoneTexte 15">
            <a:extLst>
              <a:ext uri="{FF2B5EF4-FFF2-40B4-BE49-F238E27FC236}">
                <a16:creationId xmlns:a16="http://schemas.microsoft.com/office/drawing/2014/main" id="{9AC41457-CF74-0101-5580-644C0449021D}"/>
              </a:ext>
            </a:extLst>
          </p:cNvPr>
          <p:cNvSpPr txBox="1"/>
          <p:nvPr/>
        </p:nvSpPr>
        <p:spPr>
          <a:xfrm>
            <a:off x="2029760" y="4913791"/>
            <a:ext cx="7028847" cy="276999"/>
          </a:xfrm>
          <a:prstGeom prst="rect">
            <a:avLst/>
          </a:prstGeom>
          <a:noFill/>
        </p:spPr>
        <p:txBody>
          <a:bodyPr wrap="none" rtlCol="0">
            <a:spAutoFit/>
          </a:bodyPr>
          <a:lstStyle/>
          <a:p>
            <a:r>
              <a:rPr lang="fr-FR" sz="1200" i="1" dirty="0">
                <a:latin typeface="Arial Nova Light" panose="020B0304020202020204" pitchFamily="34" charset="0"/>
                <a:hlinkClick r:id="rId4"/>
              </a:rPr>
              <a:t>https://www.hirslanden.ch/fr/corporate/themes-en-ligne-de-mire/coeur-en-rythme/tension-arterielle.html</a:t>
            </a:r>
            <a:r>
              <a:rPr lang="fr-FR" sz="1200" i="1" dirty="0">
                <a:latin typeface="Arial Nova Light" panose="020B0304020202020204" pitchFamily="34" charset="0"/>
              </a:rPr>
              <a:t> </a:t>
            </a:r>
          </a:p>
        </p:txBody>
      </p:sp>
      <p:sp>
        <p:nvSpPr>
          <p:cNvPr id="4" name="ZoneTexte 3">
            <a:extLst>
              <a:ext uri="{FF2B5EF4-FFF2-40B4-BE49-F238E27FC236}">
                <a16:creationId xmlns:a16="http://schemas.microsoft.com/office/drawing/2014/main" id="{AB812B00-9E91-2D11-C24B-0ABF394B55B7}"/>
              </a:ext>
            </a:extLst>
          </p:cNvPr>
          <p:cNvSpPr txBox="1"/>
          <p:nvPr/>
        </p:nvSpPr>
        <p:spPr>
          <a:xfrm>
            <a:off x="216030" y="671980"/>
            <a:ext cx="5431039" cy="369332"/>
          </a:xfrm>
          <a:prstGeom prst="rect">
            <a:avLst/>
          </a:prstGeom>
          <a:noFill/>
        </p:spPr>
        <p:txBody>
          <a:bodyPr wrap="none" rtlCol="0">
            <a:spAutoFit/>
          </a:bodyPr>
          <a:lstStyle/>
          <a:p>
            <a:r>
              <a:rPr lang="fr-FR" dirty="0">
                <a:latin typeface="Arial Nova Light" panose="020B0304020202020204" pitchFamily="34" charset="0"/>
              </a:rPr>
              <a:t>Valeurs obtenues avec le programme freq_modele.py</a:t>
            </a:r>
          </a:p>
        </p:txBody>
      </p:sp>
      <p:sp>
        <p:nvSpPr>
          <p:cNvPr id="5" name="ZoneTexte 4">
            <a:extLst>
              <a:ext uri="{FF2B5EF4-FFF2-40B4-BE49-F238E27FC236}">
                <a16:creationId xmlns:a16="http://schemas.microsoft.com/office/drawing/2014/main" id="{23D7810A-6398-FA9C-924F-97F948E19485}"/>
              </a:ext>
            </a:extLst>
          </p:cNvPr>
          <p:cNvSpPr txBox="1"/>
          <p:nvPr/>
        </p:nvSpPr>
        <p:spPr>
          <a:xfrm>
            <a:off x="2772308" y="6000183"/>
            <a:ext cx="3706849" cy="461665"/>
          </a:xfrm>
          <a:prstGeom prst="rect">
            <a:avLst/>
          </a:prstGeom>
          <a:noFill/>
        </p:spPr>
        <p:txBody>
          <a:bodyPr wrap="none" rtlCol="0">
            <a:spAutoFit/>
          </a:bodyPr>
          <a:lstStyle/>
          <a:p>
            <a:r>
              <a:rPr lang="fr-FR" sz="2400" b="1" u="sng" dirty="0">
                <a:latin typeface="Arial Nova Light" panose="020B0304020202020204" pitchFamily="34" charset="0"/>
              </a:rPr>
              <a:t>Conclusion : modèle valide</a:t>
            </a:r>
          </a:p>
        </p:txBody>
      </p:sp>
      <p:sp>
        <p:nvSpPr>
          <p:cNvPr id="12" name="ZoneTexte 11">
            <a:extLst>
              <a:ext uri="{FF2B5EF4-FFF2-40B4-BE49-F238E27FC236}">
                <a16:creationId xmlns:a16="http://schemas.microsoft.com/office/drawing/2014/main" id="{AB33A8D7-5CF9-2881-4923-447457E64B0B}"/>
              </a:ext>
            </a:extLst>
          </p:cNvPr>
          <p:cNvSpPr txBox="1"/>
          <p:nvPr/>
        </p:nvSpPr>
        <p:spPr>
          <a:xfrm>
            <a:off x="66002" y="274539"/>
            <a:ext cx="2030653" cy="369332"/>
          </a:xfrm>
          <a:prstGeom prst="rect">
            <a:avLst/>
          </a:prstGeom>
          <a:noFill/>
        </p:spPr>
        <p:txBody>
          <a:bodyPr wrap="square">
            <a:spAutoFit/>
          </a:bodyPr>
          <a:lstStyle/>
          <a:p>
            <a:r>
              <a:rPr lang="fr-FR" b="1" u="sng" dirty="0">
                <a:latin typeface="Arial Nova Light" panose="020B0304020202020204" pitchFamily="34" charset="0"/>
              </a:rPr>
              <a:t>Un cas classique</a:t>
            </a:r>
          </a:p>
        </p:txBody>
      </p:sp>
      <p:pic>
        <p:nvPicPr>
          <p:cNvPr id="10" name="Image 9" descr="Une image contenant texte&#10;&#10;Description générée automatiquement">
            <a:extLst>
              <a:ext uri="{FF2B5EF4-FFF2-40B4-BE49-F238E27FC236}">
                <a16:creationId xmlns:a16="http://schemas.microsoft.com/office/drawing/2014/main" id="{AED4D3B0-6F9F-AE5D-4451-220F93F544A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6031" y="1054798"/>
            <a:ext cx="4994114" cy="1669503"/>
          </a:xfrm>
          <a:prstGeom prst="rect">
            <a:avLst/>
          </a:prstGeom>
        </p:spPr>
      </p:pic>
      <p:sp>
        <p:nvSpPr>
          <p:cNvPr id="15" name="Rectangle 14">
            <a:extLst>
              <a:ext uri="{FF2B5EF4-FFF2-40B4-BE49-F238E27FC236}">
                <a16:creationId xmlns:a16="http://schemas.microsoft.com/office/drawing/2014/main" id="{45F9DB64-F2A1-D222-73D6-47C882139D33}"/>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3" name="Rectangle 12">
            <a:extLst>
              <a:ext uri="{FF2B5EF4-FFF2-40B4-BE49-F238E27FC236}">
                <a16:creationId xmlns:a16="http://schemas.microsoft.com/office/drawing/2014/main" id="{DA5AD926-1B95-A920-6932-F4266ED15DC9}"/>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10 / 27</a:t>
            </a:r>
          </a:p>
        </p:txBody>
      </p:sp>
    </p:spTree>
    <p:extLst>
      <p:ext uri="{BB962C8B-B14F-4D97-AF65-F5344CB8AC3E}">
        <p14:creationId xmlns:p14="http://schemas.microsoft.com/office/powerpoint/2010/main" val="1604009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1 : simuler du sang</a:t>
            </a:r>
          </a:p>
        </p:txBody>
      </p:sp>
      <p:sp>
        <p:nvSpPr>
          <p:cNvPr id="2" name="ZoneTexte 1">
            <a:extLst>
              <a:ext uri="{FF2B5EF4-FFF2-40B4-BE49-F238E27FC236}">
                <a16:creationId xmlns:a16="http://schemas.microsoft.com/office/drawing/2014/main" id="{E8B39574-6F58-E9F0-2DDE-CFC65597E150}"/>
              </a:ext>
            </a:extLst>
          </p:cNvPr>
          <p:cNvSpPr txBox="1"/>
          <p:nvPr/>
        </p:nvSpPr>
        <p:spPr>
          <a:xfrm>
            <a:off x="92953" y="487680"/>
            <a:ext cx="6557885" cy="923330"/>
          </a:xfrm>
          <a:prstGeom prst="rect">
            <a:avLst/>
          </a:prstGeom>
          <a:noFill/>
        </p:spPr>
        <p:txBody>
          <a:bodyPr wrap="none" rtlCol="0">
            <a:spAutoFit/>
          </a:bodyPr>
          <a:lstStyle/>
          <a:p>
            <a:r>
              <a:rPr lang="fr-FR" b="1" u="sng" dirty="0">
                <a:latin typeface="Arial Nova Light" panose="020B0304020202020204" pitchFamily="34" charset="0"/>
              </a:rPr>
              <a:t>But :</a:t>
            </a:r>
            <a:r>
              <a:rPr lang="fr-FR" dirty="0">
                <a:latin typeface="Arial Nova Light" panose="020B0304020202020204" pitchFamily="34" charset="0"/>
              </a:rPr>
              <a:t> se rapprocher de la viscosité dynamique du sang : </a:t>
            </a:r>
            <a:r>
              <a:rPr lang="fr-FR" b="1" u="sng" dirty="0">
                <a:latin typeface="Arial Nova Light" panose="020B0304020202020204" pitchFamily="34" charset="0"/>
              </a:rPr>
              <a:t>0,004 Pl</a:t>
            </a:r>
          </a:p>
          <a:p>
            <a:endParaRPr lang="fr-FR" dirty="0">
              <a:latin typeface="Arial Nova Light" panose="020B0304020202020204" pitchFamily="34" charset="0"/>
            </a:endParaRPr>
          </a:p>
          <a:p>
            <a:r>
              <a:rPr lang="fr-FR" b="1" u="sng" dirty="0">
                <a:latin typeface="Arial Nova Light" panose="020B0304020202020204" pitchFamily="34" charset="0"/>
              </a:rPr>
              <a:t>Moyen</a:t>
            </a:r>
            <a:r>
              <a:rPr lang="fr-FR" dirty="0">
                <a:latin typeface="Arial Nova Light" panose="020B0304020202020204" pitchFamily="34" charset="0"/>
              </a:rPr>
              <a:t> : Mélange eau-glycérol</a:t>
            </a:r>
          </a:p>
        </p:txBody>
      </p:sp>
      <p:pic>
        <p:nvPicPr>
          <p:cNvPr id="4" name="Image 3" descr="Une image contenant texte&#10;&#10;Description générée automatiquement">
            <a:extLst>
              <a:ext uri="{FF2B5EF4-FFF2-40B4-BE49-F238E27FC236}">
                <a16:creationId xmlns:a16="http://schemas.microsoft.com/office/drawing/2014/main" id="{E846FE00-7B8D-49AB-12D5-9D3F3D614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953" y="4195332"/>
            <a:ext cx="6200753" cy="1202946"/>
          </a:xfrm>
          <a:prstGeom prst="rect">
            <a:avLst/>
          </a:prstGeom>
        </p:spPr>
      </p:pic>
      <p:sp>
        <p:nvSpPr>
          <p:cNvPr id="5" name="ZoneTexte 4">
            <a:extLst>
              <a:ext uri="{FF2B5EF4-FFF2-40B4-BE49-F238E27FC236}">
                <a16:creationId xmlns:a16="http://schemas.microsoft.com/office/drawing/2014/main" id="{2CC14998-392E-B277-51D5-C6DCFF026196}"/>
              </a:ext>
            </a:extLst>
          </p:cNvPr>
          <p:cNvSpPr txBox="1"/>
          <p:nvPr/>
        </p:nvSpPr>
        <p:spPr>
          <a:xfrm>
            <a:off x="92953" y="1905689"/>
            <a:ext cx="8369920" cy="1754326"/>
          </a:xfrm>
          <a:prstGeom prst="rect">
            <a:avLst/>
          </a:prstGeom>
          <a:noFill/>
        </p:spPr>
        <p:txBody>
          <a:bodyPr wrap="none" rtlCol="0">
            <a:spAutoFit/>
          </a:bodyPr>
          <a:lstStyle/>
          <a:p>
            <a:r>
              <a:rPr lang="fr-FR" b="1" u="sng" dirty="0">
                <a:latin typeface="Arial Nova Light" panose="020B0304020202020204" pitchFamily="34" charset="0"/>
              </a:rPr>
              <a:t>Valeurs du mélange </a:t>
            </a:r>
            <a:r>
              <a:rPr lang="fr-FR" dirty="0">
                <a:latin typeface="Arial Nova Light" panose="020B0304020202020204" pitchFamily="34" charset="0"/>
              </a:rPr>
              <a:t>: obtenu via un site </a:t>
            </a:r>
            <a:r>
              <a:rPr lang="fr-FR" baseline="60000" dirty="0">
                <a:solidFill>
                  <a:schemeClr val="tx1"/>
                </a:solidFill>
                <a:latin typeface="Arial Nova Light" panose="020B0304020202020204" pitchFamily="34" charset="0"/>
              </a:rPr>
              <a:t>[5]</a:t>
            </a:r>
            <a:r>
              <a:rPr lang="fr-FR" dirty="0">
                <a:latin typeface="Arial Nova Light" panose="020B0304020202020204" pitchFamily="34" charset="0"/>
              </a:rPr>
              <a:t> et le programme python « viscosité.py » </a:t>
            </a:r>
          </a:p>
          <a:p>
            <a:endParaRPr lang="fr-FR" dirty="0">
              <a:latin typeface="Arial Nova Light" panose="020B0304020202020204" pitchFamily="34" charset="0"/>
            </a:endParaRPr>
          </a:p>
          <a:p>
            <a:r>
              <a:rPr lang="fr-FR" dirty="0" err="1">
                <a:latin typeface="Arial Nova Light" panose="020B0304020202020204" pitchFamily="34" charset="0"/>
              </a:rPr>
              <a:t>visco</a:t>
            </a:r>
            <a:r>
              <a:rPr lang="fr-FR" dirty="0">
                <a:latin typeface="Arial Nova Light" panose="020B0304020202020204" pitchFamily="34" charset="0"/>
              </a:rPr>
              <a:t>(T, Veau, </a:t>
            </a:r>
            <a:r>
              <a:rPr lang="fr-FR" dirty="0" err="1">
                <a:latin typeface="Arial Nova Light" panose="020B0304020202020204" pitchFamily="34" charset="0"/>
              </a:rPr>
              <a:t>Vgly</a:t>
            </a:r>
            <a:r>
              <a:rPr lang="fr-FR" dirty="0">
                <a:latin typeface="Arial Nova Light" panose="020B0304020202020204" pitchFamily="34" charset="0"/>
              </a:rPr>
              <a:t>)</a:t>
            </a:r>
          </a:p>
          <a:p>
            <a:r>
              <a:rPr lang="fr-FR" dirty="0">
                <a:latin typeface="Arial Nova Light" panose="020B0304020202020204" pitchFamily="34" charset="0"/>
              </a:rPr>
              <a:t>T : température des deux liquides</a:t>
            </a:r>
          </a:p>
          <a:p>
            <a:r>
              <a:rPr lang="fr-FR" dirty="0">
                <a:latin typeface="Arial Nova Light" panose="020B0304020202020204" pitchFamily="34" charset="0"/>
              </a:rPr>
              <a:t>Veau : volume d’eau dans le mélange</a:t>
            </a:r>
          </a:p>
          <a:p>
            <a:r>
              <a:rPr lang="fr-FR" dirty="0" err="1">
                <a:latin typeface="Arial Nova Light" panose="020B0304020202020204" pitchFamily="34" charset="0"/>
              </a:rPr>
              <a:t>Vgly</a:t>
            </a:r>
            <a:r>
              <a:rPr lang="fr-FR" dirty="0">
                <a:latin typeface="Arial Nova Light" panose="020B0304020202020204" pitchFamily="34" charset="0"/>
              </a:rPr>
              <a:t> : volume de glycérol dans le mélange</a:t>
            </a:r>
          </a:p>
        </p:txBody>
      </p:sp>
      <p:sp>
        <p:nvSpPr>
          <p:cNvPr id="10" name="ZoneTexte 9">
            <a:extLst>
              <a:ext uri="{FF2B5EF4-FFF2-40B4-BE49-F238E27FC236}">
                <a16:creationId xmlns:a16="http://schemas.microsoft.com/office/drawing/2014/main" id="{5A699523-92E3-92D3-AE54-408F76EEE34C}"/>
              </a:ext>
            </a:extLst>
          </p:cNvPr>
          <p:cNvSpPr txBox="1"/>
          <p:nvPr/>
        </p:nvSpPr>
        <p:spPr>
          <a:xfrm>
            <a:off x="6500967" y="4487296"/>
            <a:ext cx="1908792" cy="646331"/>
          </a:xfrm>
          <a:prstGeom prst="rect">
            <a:avLst/>
          </a:prstGeom>
          <a:noFill/>
        </p:spPr>
        <p:txBody>
          <a:bodyPr wrap="none" rtlCol="0">
            <a:spAutoFit/>
          </a:bodyPr>
          <a:lstStyle/>
          <a:p>
            <a:r>
              <a:rPr lang="fr-FR" dirty="0">
                <a:latin typeface="Arial Nova Light" panose="020B0304020202020204" pitchFamily="34" charset="0"/>
              </a:rPr>
              <a:t>Exemple pour un </a:t>
            </a:r>
          </a:p>
          <a:p>
            <a:r>
              <a:rPr lang="fr-FR" dirty="0">
                <a:latin typeface="Arial Nova Light" panose="020B0304020202020204" pitchFamily="34" charset="0"/>
              </a:rPr>
              <a:t>mélange à 25°C</a:t>
            </a:r>
          </a:p>
        </p:txBody>
      </p:sp>
      <p:cxnSp>
        <p:nvCxnSpPr>
          <p:cNvPr id="12" name="Connecteur droit 11">
            <a:extLst>
              <a:ext uri="{FF2B5EF4-FFF2-40B4-BE49-F238E27FC236}">
                <a16:creationId xmlns:a16="http://schemas.microsoft.com/office/drawing/2014/main" id="{338DD946-5D7A-0400-E8A6-B2CA03C7CA1C}"/>
              </a:ext>
            </a:extLst>
          </p:cNvPr>
          <p:cNvCxnSpPr/>
          <p:nvPr/>
        </p:nvCxnSpPr>
        <p:spPr>
          <a:xfrm>
            <a:off x="6382327" y="3992617"/>
            <a:ext cx="0" cy="1586147"/>
          </a:xfrm>
          <a:prstGeom prst="line">
            <a:avLst/>
          </a:prstGeom>
        </p:spPr>
        <p:style>
          <a:lnRef idx="1">
            <a:schemeClr val="dk1"/>
          </a:lnRef>
          <a:fillRef idx="0">
            <a:schemeClr val="dk1"/>
          </a:fillRef>
          <a:effectRef idx="0">
            <a:schemeClr val="dk1"/>
          </a:effectRef>
          <a:fontRef idx="minor">
            <a:schemeClr val="tx1"/>
          </a:fontRef>
        </p:style>
      </p:cxnSp>
      <p:sp>
        <p:nvSpPr>
          <p:cNvPr id="13" name="Rectangle 12">
            <a:extLst>
              <a:ext uri="{FF2B5EF4-FFF2-40B4-BE49-F238E27FC236}">
                <a16:creationId xmlns:a16="http://schemas.microsoft.com/office/drawing/2014/main" id="{841AC256-4896-CBFC-5CC7-665A50919440}"/>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5" name="Rectangle 14">
            <a:extLst>
              <a:ext uri="{FF2B5EF4-FFF2-40B4-BE49-F238E27FC236}">
                <a16:creationId xmlns:a16="http://schemas.microsoft.com/office/drawing/2014/main" id="{593557BA-DA83-DF5C-C0C1-B79B24406F60}"/>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11 / 27</a:t>
            </a:r>
          </a:p>
        </p:txBody>
      </p:sp>
    </p:spTree>
    <p:extLst>
      <p:ext uri="{BB962C8B-B14F-4D97-AF65-F5344CB8AC3E}">
        <p14:creationId xmlns:p14="http://schemas.microsoft.com/office/powerpoint/2010/main" val="366112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1 : simuler du sang</a:t>
            </a:r>
          </a:p>
        </p:txBody>
      </p:sp>
      <p:sp>
        <p:nvSpPr>
          <p:cNvPr id="3" name="ZoneTexte 2">
            <a:extLst>
              <a:ext uri="{FF2B5EF4-FFF2-40B4-BE49-F238E27FC236}">
                <a16:creationId xmlns:a16="http://schemas.microsoft.com/office/drawing/2014/main" id="{501CFFFE-AB0A-7EBC-4E0E-26CE35E56ADC}"/>
              </a:ext>
            </a:extLst>
          </p:cNvPr>
          <p:cNvSpPr txBox="1"/>
          <p:nvPr/>
        </p:nvSpPr>
        <p:spPr>
          <a:xfrm>
            <a:off x="205740" y="472440"/>
            <a:ext cx="8488680" cy="1754326"/>
          </a:xfrm>
          <a:prstGeom prst="rect">
            <a:avLst/>
          </a:prstGeom>
          <a:noFill/>
        </p:spPr>
        <p:txBody>
          <a:bodyPr wrap="square" rtlCol="0">
            <a:spAutoFit/>
          </a:bodyPr>
          <a:lstStyle/>
          <a:p>
            <a:r>
              <a:rPr lang="fr-FR" dirty="0">
                <a:latin typeface="Arial Nova Light" panose="020B0304020202020204" pitchFamily="34" charset="0"/>
              </a:rPr>
              <a:t>Protocole pour 250 </a:t>
            </a:r>
            <a:r>
              <a:rPr lang="fr-FR" dirty="0" err="1">
                <a:latin typeface="Arial Nova Light" panose="020B0304020202020204" pitchFamily="34" charset="0"/>
              </a:rPr>
              <a:t>mL</a:t>
            </a:r>
            <a:r>
              <a:rPr lang="fr-FR" dirty="0">
                <a:latin typeface="Arial Nova Light" panose="020B0304020202020204" pitchFamily="34" charset="0"/>
              </a:rPr>
              <a:t> de solution:</a:t>
            </a:r>
          </a:p>
          <a:p>
            <a:pPr marL="342900" lvl="0" indent="-342900">
              <a:buFont typeface="+mj-lt"/>
              <a:buAutoNum type="arabicParenR"/>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J’ai relevé la température de l’air </a:t>
            </a:r>
            <a:r>
              <a:rPr lang="fr-FR" dirty="0">
                <a:latin typeface="Arial Nova Light" panose="020B0304020202020204" pitchFamily="34" charset="0"/>
                <a:ea typeface="Calibri" panose="020F0502020204030204" pitchFamily="34" charset="0"/>
                <a:cs typeface="Times New Roman" panose="02020603050405020304" pitchFamily="18" charset="0"/>
              </a:rPr>
              <a:t>de </a:t>
            </a: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la salle de TP, de mon eau distillée et de mon glycérol.</a:t>
            </a:r>
          </a:p>
          <a:p>
            <a:pPr marL="342900" indent="-342900">
              <a:buFont typeface="+mj-lt"/>
              <a:buAutoNum type="arabicParenR"/>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Je fais le calcul de la viscosité du mélange pour la température du mélange</a:t>
            </a:r>
          </a:p>
          <a:p>
            <a:pPr marL="342900" lvl="0" indent="-342900">
              <a:buFont typeface="+mj-lt"/>
              <a:buAutoNum type="arabicParenR" startAt="3"/>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Dans une fiole jaugée tarée, je pèse ma masse de glycérol nécessaire</a:t>
            </a:r>
          </a:p>
          <a:p>
            <a:pPr marL="342900" lvl="0" indent="-342900">
              <a:buFont typeface="+mj-lt"/>
              <a:buAutoNum type="arabicParenR" startAt="3"/>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J’ajoute le volume d’eau nécessaire dans ma fiole jaugée</a:t>
            </a:r>
          </a:p>
        </p:txBody>
      </p:sp>
      <p:sp>
        <p:nvSpPr>
          <p:cNvPr id="17" name="ZoneTexte 16">
            <a:extLst>
              <a:ext uri="{FF2B5EF4-FFF2-40B4-BE49-F238E27FC236}">
                <a16:creationId xmlns:a16="http://schemas.microsoft.com/office/drawing/2014/main" id="{D720F0AE-35DB-B722-5060-96047FFF4F1C}"/>
              </a:ext>
            </a:extLst>
          </p:cNvPr>
          <p:cNvSpPr txBox="1"/>
          <p:nvPr/>
        </p:nvSpPr>
        <p:spPr>
          <a:xfrm>
            <a:off x="5839441" y="6198335"/>
            <a:ext cx="3304559" cy="461665"/>
          </a:xfrm>
          <a:prstGeom prst="rect">
            <a:avLst/>
          </a:prstGeom>
          <a:noFill/>
        </p:spPr>
        <p:txBody>
          <a:bodyPr wrap="none" rtlCol="0">
            <a:spAutoFit/>
          </a:bodyPr>
          <a:lstStyle/>
          <a:p>
            <a:pPr algn="r"/>
            <a:r>
              <a:rPr lang="fr-FR" sz="1200" i="1" u="sng" dirty="0">
                <a:latin typeface="Arial Nova Light" panose="020B0304020202020204" pitchFamily="34" charset="0"/>
              </a:rPr>
              <a:t>Protocole du viscosimètre Annexe 3</a:t>
            </a:r>
          </a:p>
          <a:p>
            <a:pPr algn="r"/>
            <a:r>
              <a:rPr lang="fr-FR" sz="1200" i="1" u="sng" dirty="0">
                <a:latin typeface="Arial Nova Light" panose="020B0304020202020204" pitchFamily="34" charset="0"/>
              </a:rPr>
              <a:t>Protocole avec valeurs intermédiaires Annexe 4</a:t>
            </a:r>
          </a:p>
        </p:txBody>
      </p:sp>
      <p:pic>
        <p:nvPicPr>
          <p:cNvPr id="4" name="Image 3" descr="Une image contenant intérieur, plancher, ensemble, sale&#10;&#10;Description générée automatiquement">
            <a:extLst>
              <a:ext uri="{FF2B5EF4-FFF2-40B4-BE49-F238E27FC236}">
                <a16:creationId xmlns:a16="http://schemas.microsoft.com/office/drawing/2014/main" id="{22EF6FF1-F800-B580-1A04-04BD9ED65E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2777" y="2446181"/>
            <a:ext cx="5098473" cy="3823855"/>
          </a:xfrm>
          <a:prstGeom prst="rect">
            <a:avLst/>
          </a:prstGeom>
        </p:spPr>
      </p:pic>
      <p:sp>
        <p:nvSpPr>
          <p:cNvPr id="10" name="Rectangle 9">
            <a:extLst>
              <a:ext uri="{FF2B5EF4-FFF2-40B4-BE49-F238E27FC236}">
                <a16:creationId xmlns:a16="http://schemas.microsoft.com/office/drawing/2014/main" id="{30CE78F1-1986-AB7B-954C-D9318353B861}"/>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2" name="Rectangle 11">
            <a:extLst>
              <a:ext uri="{FF2B5EF4-FFF2-40B4-BE49-F238E27FC236}">
                <a16:creationId xmlns:a16="http://schemas.microsoft.com/office/drawing/2014/main" id="{9DA9C093-B041-9E66-A6C5-DD2090B44537}"/>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12 / 27</a:t>
            </a:r>
          </a:p>
        </p:txBody>
      </p:sp>
    </p:spTree>
    <p:extLst>
      <p:ext uri="{BB962C8B-B14F-4D97-AF65-F5344CB8AC3E}">
        <p14:creationId xmlns:p14="http://schemas.microsoft.com/office/powerpoint/2010/main" val="39270994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1 : simuler du sang</a:t>
            </a:r>
          </a:p>
        </p:txBody>
      </p:sp>
      <p:sp>
        <p:nvSpPr>
          <p:cNvPr id="3" name="ZoneTexte 2">
            <a:extLst>
              <a:ext uri="{FF2B5EF4-FFF2-40B4-BE49-F238E27FC236}">
                <a16:creationId xmlns:a16="http://schemas.microsoft.com/office/drawing/2014/main" id="{501CFFFE-AB0A-7EBC-4E0E-26CE35E56ADC}"/>
              </a:ext>
            </a:extLst>
          </p:cNvPr>
          <p:cNvSpPr txBox="1"/>
          <p:nvPr/>
        </p:nvSpPr>
        <p:spPr>
          <a:xfrm>
            <a:off x="205740" y="472440"/>
            <a:ext cx="8488680" cy="1206549"/>
          </a:xfrm>
          <a:prstGeom prst="rect">
            <a:avLst/>
          </a:prstGeom>
          <a:noFill/>
        </p:spPr>
        <p:txBody>
          <a:bodyPr wrap="square" rtlCol="0">
            <a:spAutoFit/>
          </a:bodyPr>
          <a:lstStyle/>
          <a:p>
            <a:r>
              <a:rPr lang="fr-FR" dirty="0">
                <a:latin typeface="Arial Nova Light" panose="020B0304020202020204" pitchFamily="34" charset="0"/>
              </a:rPr>
              <a:t>Protocole pour 250 </a:t>
            </a:r>
            <a:r>
              <a:rPr lang="fr-FR" dirty="0" err="1">
                <a:latin typeface="Arial Nova Light" panose="020B0304020202020204" pitchFamily="34" charset="0"/>
              </a:rPr>
              <a:t>mL</a:t>
            </a:r>
            <a:r>
              <a:rPr lang="fr-FR" dirty="0">
                <a:latin typeface="Arial Nova Light" panose="020B0304020202020204" pitchFamily="34" charset="0"/>
              </a:rPr>
              <a:t> de solution:</a:t>
            </a:r>
          </a:p>
          <a:p>
            <a:pPr marL="342900" lvl="0" indent="-342900">
              <a:buFont typeface="+mj-lt"/>
              <a:buAutoNum type="arabicParenR" startAt="5"/>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Je moyenne la valeur d’étalonnage du viscosimètre d’</a:t>
            </a:r>
            <a:r>
              <a:rPr lang="fr-FR" sz="1800" dirty="0" err="1">
                <a:effectLst/>
                <a:latin typeface="Arial Nova Light" panose="020B0304020202020204" pitchFamily="34" charset="0"/>
                <a:ea typeface="Calibri" panose="020F0502020204030204" pitchFamily="34" charset="0"/>
                <a:cs typeface="Times New Roman" panose="02020603050405020304" pitchFamily="18" charset="0"/>
              </a:rPr>
              <a:t>Engler</a:t>
            </a: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 en faisant 5 mesures</a:t>
            </a:r>
          </a:p>
          <a:p>
            <a:pPr marL="342900" lvl="0" indent="-342900">
              <a:buFont typeface="+mj-lt"/>
              <a:buAutoNum type="arabicParenR" startAt="5"/>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Je moyenne ma valeur du mélange en faisant 5 mesures également</a:t>
            </a:r>
            <a:endParaRPr lang="fr-FR" dirty="0">
              <a:latin typeface="Arial Nova Light" panose="020B030402020202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arenR" startAt="7"/>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Je calcule enfin la viscosité</a:t>
            </a:r>
          </a:p>
        </p:txBody>
      </p:sp>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D00FBC5B-63B0-DC3C-1918-C327DCD1CBE7}"/>
                  </a:ext>
                </a:extLst>
              </p:cNvPr>
              <p:cNvSpPr txBox="1"/>
              <p:nvPr/>
            </p:nvSpPr>
            <p:spPr>
              <a:xfrm>
                <a:off x="205740" y="1760896"/>
                <a:ext cx="6835910" cy="1203278"/>
              </a:xfrm>
              <a:prstGeom prst="rect">
                <a:avLst/>
              </a:prstGeom>
              <a:noFill/>
            </p:spPr>
            <p:txBody>
              <a:bodyPr wrap="none" rtlCol="0">
                <a:spAutoFit/>
              </a:bodyPr>
              <a:lstStyle/>
              <a:p>
                <a:r>
                  <a:rPr lang="fr-FR" b="0" dirty="0">
                    <a:latin typeface="Arial Nova Light" panose="020B0304020202020204" pitchFamily="34" charset="0"/>
                  </a:rPr>
                  <a:t>Degré d’</a:t>
                </a:r>
                <a:r>
                  <a:rPr lang="fr-FR" b="0" dirty="0" err="1">
                    <a:latin typeface="Arial Nova Light" panose="020B0304020202020204" pitchFamily="34" charset="0"/>
                  </a:rPr>
                  <a:t>Engler</a:t>
                </a:r>
                <a:r>
                  <a:rPr lang="fr-FR" b="0" dirty="0">
                    <a:latin typeface="Arial Nova Light" panose="020B0304020202020204" pitchFamily="34" charset="0"/>
                  </a:rPr>
                  <a:t> : </a:t>
                </a:r>
                <a14:m>
                  <m:oMath xmlns:m="http://schemas.openxmlformats.org/officeDocument/2006/math">
                    <m:r>
                      <a:rPr lang="fr-FR" b="0" i="1" smtClean="0">
                        <a:latin typeface="Cambria Math" panose="02040503050406030204" pitchFamily="18" charset="0"/>
                      </a:rPr>
                      <m:t>𝐸</m:t>
                    </m:r>
                    <m:r>
                      <a:rPr lang="fr-FR" b="0" i="1" smtClean="0">
                        <a:latin typeface="Cambria Math" panose="02040503050406030204" pitchFamily="18" charset="0"/>
                      </a:rPr>
                      <m:t>°=</m:t>
                    </m:r>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𝑡</m:t>
                            </m:r>
                          </m:e>
                          <m:sub>
                            <m:r>
                              <a:rPr lang="fr-FR" b="0" i="1" smtClean="0">
                                <a:latin typeface="Cambria Math" panose="02040503050406030204" pitchFamily="18" charset="0"/>
                              </a:rPr>
                              <m:t>𝑚</m:t>
                            </m:r>
                            <m:r>
                              <a:rPr lang="fr-FR" b="0" i="1" smtClean="0">
                                <a:latin typeface="Cambria Math" panose="02040503050406030204" pitchFamily="18" charset="0"/>
                              </a:rPr>
                              <m:t>é</m:t>
                            </m:r>
                            <m:r>
                              <a:rPr lang="fr-FR" b="0" i="1" smtClean="0">
                                <a:latin typeface="Cambria Math" panose="02040503050406030204" pitchFamily="18" charset="0"/>
                              </a:rPr>
                              <m:t>𝑙𝑎𝑛𝑔𝑒</m:t>
                            </m:r>
                          </m:sub>
                        </m:sSub>
                      </m:num>
                      <m:den>
                        <m:sSub>
                          <m:sSubPr>
                            <m:ctrlPr>
                              <a:rPr lang="fr-FR" b="0" i="1" smtClean="0">
                                <a:latin typeface="Cambria Math" panose="02040503050406030204" pitchFamily="18" charset="0"/>
                              </a:rPr>
                            </m:ctrlPr>
                          </m:sSubPr>
                          <m:e>
                            <m:r>
                              <a:rPr lang="fr-FR" b="0" i="1" smtClean="0">
                                <a:latin typeface="Cambria Math" panose="02040503050406030204" pitchFamily="18" charset="0"/>
                              </a:rPr>
                              <m:t>𝑡</m:t>
                            </m:r>
                          </m:e>
                          <m:sub>
                            <m:r>
                              <a:rPr lang="fr-FR" b="0" i="1" smtClean="0">
                                <a:latin typeface="Cambria Math" panose="02040503050406030204" pitchFamily="18" charset="0"/>
                              </a:rPr>
                              <m:t>𝑒𝑎𝑢</m:t>
                            </m:r>
                          </m:sub>
                        </m:sSub>
                      </m:den>
                    </m:f>
                    <m:r>
                      <a:rPr lang="fr-FR" b="0" i="1" smtClean="0">
                        <a:latin typeface="Cambria Math" panose="02040503050406030204" pitchFamily="18" charset="0"/>
                      </a:rPr>
                      <m:t>⇒</m:t>
                    </m:r>
                    <m:r>
                      <a:rPr lang="fr-FR" b="1" i="1" smtClean="0">
                        <a:latin typeface="Cambria Math" panose="02040503050406030204" pitchFamily="18" charset="0"/>
                      </a:rPr>
                      <m:t>𝑬</m:t>
                    </m:r>
                    <m:r>
                      <a:rPr lang="fr-FR" b="1" i="1" smtClean="0">
                        <a:latin typeface="Cambria Math" panose="02040503050406030204" pitchFamily="18" charset="0"/>
                      </a:rPr>
                      <m:t>° ≈</m:t>
                    </m:r>
                    <m:r>
                      <a:rPr lang="fr-FR" b="1" i="1" smtClean="0">
                        <a:latin typeface="Cambria Math" panose="02040503050406030204" pitchFamily="18" charset="0"/>
                        <a:ea typeface="Cambria Math" panose="02040503050406030204" pitchFamily="18" charset="0"/>
                      </a:rPr>
                      <m:t>𝟏</m:t>
                    </m:r>
                    <m:r>
                      <a:rPr lang="fr-FR" b="1"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𝟑𝟏</m:t>
                    </m:r>
                    <m:r>
                      <a:rPr lang="fr-FR" b="1" i="1" smtClean="0">
                        <a:latin typeface="Cambria Math" panose="02040503050406030204" pitchFamily="18" charset="0"/>
                      </a:rPr>
                      <m:t> </m:t>
                    </m:r>
                  </m:oMath>
                </a14:m>
                <a:endParaRPr lang="fr-FR" b="1" dirty="0">
                  <a:latin typeface="Arial Nova Light" panose="020B0304020202020204" pitchFamily="34" charset="0"/>
                </a:endParaRPr>
              </a:p>
              <a:p>
                <a:r>
                  <a:rPr lang="fr-FR" dirty="0">
                    <a:latin typeface="Arial Nova Light" panose="020B0304020202020204" pitchFamily="34" charset="0"/>
                  </a:rPr>
                  <a:t>Viscosité cinématique (</a:t>
                </a:r>
                <a:r>
                  <a:rPr lang="fr-FR" dirty="0" err="1">
                    <a:latin typeface="Arial Nova Light" panose="020B0304020202020204" pitchFamily="34" charset="0"/>
                  </a:rPr>
                  <a:t>cSt</a:t>
                </a:r>
                <a:r>
                  <a:rPr lang="fr-FR" dirty="0">
                    <a:latin typeface="Arial Nova Light" panose="020B0304020202020204" pitchFamily="34" charset="0"/>
                  </a:rPr>
                  <a:t>) : </a:t>
                </a:r>
                <a14:m>
                  <m:oMath xmlns:m="http://schemas.openxmlformats.org/officeDocument/2006/math">
                    <m:r>
                      <a:rPr lang="fr-FR" i="1">
                        <a:latin typeface="Cambria Math" panose="02040503050406030204" pitchFamily="18" charset="0"/>
                      </a:rPr>
                      <m:t>𝑣</m:t>
                    </m:r>
                    <m:r>
                      <a:rPr lang="fr-FR" b="0" i="1" smtClean="0">
                        <a:latin typeface="Cambria Math" panose="02040503050406030204" pitchFamily="18" charset="0"/>
                      </a:rPr>
                      <m:t>= 7,32 ∗</m:t>
                    </m:r>
                    <m:r>
                      <a:rPr lang="fr-FR" b="0" i="1" smtClean="0">
                        <a:latin typeface="Cambria Math" panose="02040503050406030204" pitchFamily="18" charset="0"/>
                      </a:rPr>
                      <m:t>𝐸</m:t>
                    </m:r>
                    <m:r>
                      <a:rPr lang="fr-FR" b="0" i="1" smtClean="0">
                        <a:latin typeface="Cambria Math" panose="02040503050406030204" pitchFamily="18" charset="0"/>
                      </a:rPr>
                      <m:t>° −</m:t>
                    </m:r>
                    <m:f>
                      <m:fPr>
                        <m:ctrlPr>
                          <a:rPr lang="fr-FR" b="0" i="1" smtClean="0">
                            <a:latin typeface="Cambria Math" panose="02040503050406030204" pitchFamily="18" charset="0"/>
                          </a:rPr>
                        </m:ctrlPr>
                      </m:fPr>
                      <m:num>
                        <m:r>
                          <a:rPr lang="fr-FR" b="0" i="1" smtClean="0">
                            <a:latin typeface="Cambria Math" panose="02040503050406030204" pitchFamily="18" charset="0"/>
                          </a:rPr>
                          <m:t>6,31</m:t>
                        </m:r>
                      </m:num>
                      <m:den>
                        <m:r>
                          <a:rPr lang="fr-FR" b="0" i="1" smtClean="0">
                            <a:latin typeface="Cambria Math" panose="02040503050406030204" pitchFamily="18" charset="0"/>
                          </a:rPr>
                          <m:t>𝐸</m:t>
                        </m:r>
                        <m:r>
                          <a:rPr lang="fr-FR" b="0" i="1" smtClean="0">
                            <a:latin typeface="Cambria Math" panose="02040503050406030204" pitchFamily="18" charset="0"/>
                          </a:rPr>
                          <m:t>°</m:t>
                        </m:r>
                      </m:den>
                    </m:f>
                    <m:r>
                      <a:rPr lang="fr-FR" b="0" i="1" smtClean="0">
                        <a:latin typeface="Cambria Math" panose="02040503050406030204" pitchFamily="18" charset="0"/>
                      </a:rPr>
                      <m:t>⇒</m:t>
                    </m:r>
                    <m:r>
                      <a:rPr lang="fr-FR" b="1" i="1">
                        <a:latin typeface="Cambria Math" panose="02040503050406030204" pitchFamily="18" charset="0"/>
                      </a:rPr>
                      <m:t>𝒗</m:t>
                    </m:r>
                    <m:r>
                      <a:rPr lang="fr-FR" b="1"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rPr>
                      <m:t>𝟒</m:t>
                    </m:r>
                    <m:r>
                      <a:rPr lang="fr-FR" b="1" i="1" smtClean="0">
                        <a:latin typeface="Cambria Math" panose="02040503050406030204" pitchFamily="18" charset="0"/>
                      </a:rPr>
                      <m:t>,</m:t>
                    </m:r>
                    <m:r>
                      <a:rPr lang="fr-FR" b="1" i="1" smtClean="0">
                        <a:latin typeface="Cambria Math" panose="02040503050406030204" pitchFamily="18" charset="0"/>
                      </a:rPr>
                      <m:t>𝟕𝟑</m:t>
                    </m:r>
                    <m:r>
                      <a:rPr lang="fr-FR" b="1" i="1" smtClean="0">
                        <a:latin typeface="Cambria Math" panose="02040503050406030204" pitchFamily="18" charset="0"/>
                      </a:rPr>
                      <m:t> </m:t>
                    </m:r>
                    <m:r>
                      <a:rPr lang="fr-FR" b="1" i="1" smtClean="0">
                        <a:latin typeface="Cambria Math" panose="02040503050406030204" pitchFamily="18" charset="0"/>
                      </a:rPr>
                      <m:t>𝒄𝑺𝒕</m:t>
                    </m:r>
                  </m:oMath>
                </a14:m>
                <a:r>
                  <a:rPr lang="fr-FR" b="1" dirty="0">
                    <a:latin typeface="Arial Nova Light" panose="020B0304020202020204" pitchFamily="34" charset="0"/>
                  </a:rPr>
                  <a:t> </a:t>
                </a:r>
              </a:p>
              <a:p>
                <a:r>
                  <a:rPr lang="fr-FR" dirty="0">
                    <a:latin typeface="Arial Nova Light" panose="020B0304020202020204" pitchFamily="34" charset="0"/>
                  </a:rPr>
                  <a:t>Viscosité dynamique (Pl) : </a:t>
                </a:r>
                <a14:m>
                  <m:oMath xmlns:m="http://schemas.openxmlformats.org/officeDocument/2006/math">
                    <m:r>
                      <a:rPr lang="fr-FR" i="1">
                        <a:latin typeface="Cambria Math" panose="02040503050406030204" pitchFamily="18" charset="0"/>
                      </a:rPr>
                      <m:t>𝜂</m:t>
                    </m:r>
                    <m:r>
                      <a:rPr lang="fr-FR" i="1">
                        <a:latin typeface="Cambria Math" panose="02040503050406030204" pitchFamily="18" charset="0"/>
                      </a:rPr>
                      <m:t>=</m:t>
                    </m:r>
                    <m:r>
                      <a:rPr lang="fr-FR" i="1">
                        <a:latin typeface="Cambria Math" panose="02040503050406030204" pitchFamily="18" charset="0"/>
                      </a:rPr>
                      <m:t>𝜌</m:t>
                    </m:r>
                    <m:r>
                      <a:rPr lang="fr-FR" i="1">
                        <a:latin typeface="Cambria Math" panose="02040503050406030204" pitchFamily="18" charset="0"/>
                      </a:rPr>
                      <m:t>⋅</m:t>
                    </m:r>
                    <m:r>
                      <a:rPr lang="fr-FR" i="1">
                        <a:latin typeface="Cambria Math" panose="02040503050406030204" pitchFamily="18" charset="0"/>
                      </a:rPr>
                      <m:t>𝑣</m:t>
                    </m:r>
                    <m:r>
                      <a:rPr lang="fr-FR" b="0" i="1" smtClean="0">
                        <a:latin typeface="Cambria Math" panose="02040503050406030204" pitchFamily="18" charset="0"/>
                      </a:rPr>
                      <m:t>⇒</m:t>
                    </m:r>
                    <m:r>
                      <a:rPr lang="fr-FR" b="1" i="1">
                        <a:latin typeface="Cambria Math" panose="02040503050406030204" pitchFamily="18" charset="0"/>
                      </a:rPr>
                      <m:t>𝜼</m:t>
                    </m:r>
                    <m:r>
                      <a:rPr lang="fr-FR" b="1" i="1">
                        <a:latin typeface="Cambria Math" panose="02040503050406030204" pitchFamily="18" charset="0"/>
                        <a:ea typeface="Cambria Math" panose="02040503050406030204" pitchFamily="18" charset="0"/>
                      </a:rPr>
                      <m:t>≈</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𝟎𝟎𝟓𝟐</m:t>
                    </m:r>
                    <m:r>
                      <a:rPr lang="fr-FR" b="1" i="1" smtClean="0">
                        <a:latin typeface="Cambria Math" panose="02040503050406030204" pitchFamily="18" charset="0"/>
                      </a:rPr>
                      <m:t> </m:t>
                    </m:r>
                    <m:r>
                      <a:rPr lang="fr-FR" b="1" i="1" smtClean="0">
                        <a:latin typeface="Cambria Math" panose="02040503050406030204" pitchFamily="18" charset="0"/>
                      </a:rPr>
                      <m:t>𝑷𝒍</m:t>
                    </m:r>
                  </m:oMath>
                </a14:m>
                <a:r>
                  <a:rPr lang="fr-FR" b="1" dirty="0">
                    <a:latin typeface="Arial Nova Light" panose="020B0304020202020204" pitchFamily="34" charset="0"/>
                  </a:rPr>
                  <a:t> </a:t>
                </a:r>
              </a:p>
            </p:txBody>
          </p:sp>
        </mc:Choice>
        <mc:Fallback xmlns="">
          <p:sp>
            <p:nvSpPr>
              <p:cNvPr id="16" name="ZoneTexte 15">
                <a:extLst>
                  <a:ext uri="{FF2B5EF4-FFF2-40B4-BE49-F238E27FC236}">
                    <a16:creationId xmlns:a16="http://schemas.microsoft.com/office/drawing/2014/main" id="{D00FBC5B-63B0-DC3C-1918-C327DCD1CBE7}"/>
                  </a:ext>
                </a:extLst>
              </p:cNvPr>
              <p:cNvSpPr txBox="1">
                <a:spLocks noRot="1" noChangeAspect="1" noMove="1" noResize="1" noEditPoints="1" noAdjustHandles="1" noChangeArrowheads="1" noChangeShapeType="1" noTextEdit="1"/>
              </p:cNvSpPr>
              <p:nvPr/>
            </p:nvSpPr>
            <p:spPr>
              <a:xfrm>
                <a:off x="205740" y="1760896"/>
                <a:ext cx="6835910" cy="1203278"/>
              </a:xfrm>
              <a:prstGeom prst="rect">
                <a:avLst/>
              </a:prstGeom>
              <a:blipFill>
                <a:blip r:embed="rId3"/>
                <a:stretch>
                  <a:fillRect l="-803" b="-7614"/>
                </a:stretch>
              </a:blipFill>
            </p:spPr>
            <p:txBody>
              <a:bodyPr/>
              <a:lstStyle/>
              <a:p>
                <a:r>
                  <a:rPr lang="fr-FR">
                    <a:noFill/>
                  </a:rPr>
                  <a:t> </a:t>
                </a:r>
              </a:p>
            </p:txBody>
          </p:sp>
        </mc:Fallback>
      </mc:AlternateContent>
      <p:pic>
        <p:nvPicPr>
          <p:cNvPr id="4" name="Image 3" descr="Une image contenant périphérique, appareil de cuisine, fraise&#10;&#10;Description générée automatiquement">
            <a:extLst>
              <a:ext uri="{FF2B5EF4-FFF2-40B4-BE49-F238E27FC236}">
                <a16:creationId xmlns:a16="http://schemas.microsoft.com/office/drawing/2014/main" id="{B0570715-D488-4A48-2979-15014CB09FA9}"/>
              </a:ext>
            </a:extLst>
          </p:cNvPr>
          <p:cNvPicPr>
            <a:picLocks noChangeAspect="1"/>
          </p:cNvPicPr>
          <p:nvPr/>
        </p:nvPicPr>
        <p:blipFill rotWithShape="1">
          <a:blip r:embed="rId4">
            <a:extLst>
              <a:ext uri="{28A0092B-C50C-407E-A947-70E740481C1C}">
                <a14:useLocalDpi xmlns:a14="http://schemas.microsoft.com/office/drawing/2010/main" val="0"/>
              </a:ext>
            </a:extLst>
          </a:blip>
          <a:srcRect t="15163" r="23432" b="8339"/>
          <a:stretch/>
        </p:blipFill>
        <p:spPr>
          <a:xfrm rot="5400000">
            <a:off x="1147996" y="3631711"/>
            <a:ext cx="3143210" cy="2355273"/>
          </a:xfrm>
          <a:prstGeom prst="rect">
            <a:avLst/>
          </a:prstGeom>
        </p:spPr>
      </p:pic>
      <p:pic>
        <p:nvPicPr>
          <p:cNvPr id="10" name="Image 9" descr="Une image contenant intérieur&#10;&#10;Description générée automatiquement">
            <a:extLst>
              <a:ext uri="{FF2B5EF4-FFF2-40B4-BE49-F238E27FC236}">
                <a16:creationId xmlns:a16="http://schemas.microsoft.com/office/drawing/2014/main" id="{EE0B509C-CF0B-E94C-3185-B09B8A807D40}"/>
              </a:ext>
            </a:extLst>
          </p:cNvPr>
          <p:cNvPicPr>
            <a:picLocks noChangeAspect="1"/>
          </p:cNvPicPr>
          <p:nvPr/>
        </p:nvPicPr>
        <p:blipFill rotWithShape="1">
          <a:blip r:embed="rId5">
            <a:extLst>
              <a:ext uri="{28A0092B-C50C-407E-A947-70E740481C1C}">
                <a14:useLocalDpi xmlns:a14="http://schemas.microsoft.com/office/drawing/2010/main" val="0"/>
              </a:ext>
            </a:extLst>
          </a:blip>
          <a:srcRect l="5521" t="31863" r="12458" b="13187"/>
          <a:stretch/>
        </p:blipFill>
        <p:spPr>
          <a:xfrm rot="5400000">
            <a:off x="5931106" y="2979326"/>
            <a:ext cx="4113618" cy="2066942"/>
          </a:xfrm>
          <a:prstGeom prst="rect">
            <a:avLst/>
          </a:prstGeom>
        </p:spPr>
      </p:pic>
      <p:sp>
        <p:nvSpPr>
          <p:cNvPr id="11" name="Rectangle 10">
            <a:extLst>
              <a:ext uri="{FF2B5EF4-FFF2-40B4-BE49-F238E27FC236}">
                <a16:creationId xmlns:a16="http://schemas.microsoft.com/office/drawing/2014/main" id="{B749DD29-0996-BFC6-8F30-27A3A00BEF71}"/>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3" name="ZoneTexte 12">
            <a:extLst>
              <a:ext uri="{FF2B5EF4-FFF2-40B4-BE49-F238E27FC236}">
                <a16:creationId xmlns:a16="http://schemas.microsoft.com/office/drawing/2014/main" id="{35BC85BD-C03A-C47C-67CC-6E5585134F0B}"/>
              </a:ext>
            </a:extLst>
          </p:cNvPr>
          <p:cNvSpPr txBox="1"/>
          <p:nvPr/>
        </p:nvSpPr>
        <p:spPr>
          <a:xfrm>
            <a:off x="5839441" y="6198335"/>
            <a:ext cx="3304559" cy="461665"/>
          </a:xfrm>
          <a:prstGeom prst="rect">
            <a:avLst/>
          </a:prstGeom>
          <a:noFill/>
        </p:spPr>
        <p:txBody>
          <a:bodyPr wrap="none" rtlCol="0">
            <a:spAutoFit/>
          </a:bodyPr>
          <a:lstStyle/>
          <a:p>
            <a:pPr algn="r"/>
            <a:r>
              <a:rPr lang="fr-FR" sz="1200" i="1" u="sng" dirty="0">
                <a:latin typeface="Arial Nova Light" panose="020B0304020202020204" pitchFamily="34" charset="0"/>
              </a:rPr>
              <a:t>Protocole du viscosimètre Annexe 3</a:t>
            </a:r>
          </a:p>
          <a:p>
            <a:pPr algn="r"/>
            <a:r>
              <a:rPr lang="fr-FR" sz="1200" i="1" u="sng" dirty="0">
                <a:latin typeface="Arial Nova Light" panose="020B0304020202020204" pitchFamily="34" charset="0"/>
              </a:rPr>
              <a:t>Protocole avec valeurs intermédiaires Annexe 4</a:t>
            </a:r>
          </a:p>
        </p:txBody>
      </p:sp>
      <p:sp>
        <p:nvSpPr>
          <p:cNvPr id="14" name="Rectangle 13">
            <a:extLst>
              <a:ext uri="{FF2B5EF4-FFF2-40B4-BE49-F238E27FC236}">
                <a16:creationId xmlns:a16="http://schemas.microsoft.com/office/drawing/2014/main" id="{4CDBF23A-4A7A-A9CC-EBC0-D69D264A5CF8}"/>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13 / 27</a:t>
            </a:r>
          </a:p>
        </p:txBody>
      </p:sp>
    </p:spTree>
    <p:extLst>
      <p:ext uri="{BB962C8B-B14F-4D97-AF65-F5344CB8AC3E}">
        <p14:creationId xmlns:p14="http://schemas.microsoft.com/office/powerpoint/2010/main" val="2463090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1 : simuler du sang</a:t>
            </a:r>
          </a:p>
        </p:txBody>
      </p:sp>
      <mc:AlternateContent xmlns:mc="http://schemas.openxmlformats.org/markup-compatibility/2006">
        <mc:Choice xmlns:a14="http://schemas.microsoft.com/office/drawing/2010/main" Requires="a14">
          <p:sp>
            <p:nvSpPr>
              <p:cNvPr id="14" name="ZoneTexte 13">
                <a:extLst>
                  <a:ext uri="{FF2B5EF4-FFF2-40B4-BE49-F238E27FC236}">
                    <a16:creationId xmlns:a16="http://schemas.microsoft.com/office/drawing/2014/main" id="{D208BA62-4C9E-02CB-3BC0-3F8F1BA3B0D8}"/>
                  </a:ext>
                </a:extLst>
              </p:cNvPr>
              <p:cNvSpPr txBox="1"/>
              <p:nvPr/>
            </p:nvSpPr>
            <p:spPr>
              <a:xfrm>
                <a:off x="200025" y="594235"/>
                <a:ext cx="8602230" cy="3967496"/>
              </a:xfrm>
              <a:prstGeom prst="rect">
                <a:avLst/>
              </a:prstGeom>
              <a:noFill/>
            </p:spPr>
            <p:txBody>
              <a:bodyPr wrap="square">
                <a:spAutoFit/>
              </a:bodyPr>
              <a:lstStyle/>
              <a:p>
                <a:pPr>
                  <a:lnSpc>
                    <a:spcPct val="107000"/>
                  </a:lnSpc>
                  <a:spcAft>
                    <a:spcPts val="800"/>
                  </a:spcAft>
                </a:pPr>
                <a:r>
                  <a:rPr lang="fr-FR" sz="2000" b="1" u="sng" dirty="0">
                    <a:effectLst/>
                    <a:latin typeface="Arial Nova Light" panose="020B0304020202020204" pitchFamily="34" charset="0"/>
                    <a:ea typeface="Calibri" panose="020F0502020204030204" pitchFamily="34" charset="0"/>
                    <a:cs typeface="Times New Roman" panose="02020603050405020304" pitchFamily="18" charset="0"/>
                  </a:rPr>
                  <a:t>Conclusion :</a:t>
                </a:r>
              </a:p>
              <a:p>
                <a:pPr>
                  <a:lnSpc>
                    <a:spcPct val="107000"/>
                  </a:lnSpc>
                  <a:spcAft>
                    <a:spcPts val="800"/>
                  </a:spcAft>
                </a:pPr>
                <a:r>
                  <a:rPr lang="fr-FR" sz="1800" b="1" dirty="0">
                    <a:effectLst/>
                    <a:latin typeface="Arial Nova Light" panose="020B0304020202020204" pitchFamily="34" charset="0"/>
                    <a:ea typeface="Calibri" panose="020F0502020204030204" pitchFamily="34" charset="0"/>
                    <a:cs typeface="Times New Roman" panose="02020603050405020304" pitchFamily="18" charset="0"/>
                  </a:rPr>
                  <a:t>Valeur voulue : 0,004 Pl 		</a:t>
                </a:r>
                <a:r>
                  <a:rPr lang="fr-FR" b="1" dirty="0">
                    <a:latin typeface="Arial Nova Light" panose="020B0304020202020204" pitchFamily="34" charset="0"/>
                    <a:ea typeface="Calibri" panose="020F0502020204030204" pitchFamily="34" charset="0"/>
                    <a:cs typeface="Times New Roman" panose="02020603050405020304" pitchFamily="18" charset="0"/>
                  </a:rPr>
                  <a:t>Valeur o</a:t>
                </a:r>
                <a:r>
                  <a:rPr lang="fr-FR" sz="1800" b="1" dirty="0">
                    <a:effectLst/>
                    <a:latin typeface="Arial Nova Light" panose="020B0304020202020204" pitchFamily="34" charset="0"/>
                    <a:ea typeface="Calibri" panose="020F0502020204030204" pitchFamily="34" charset="0"/>
                    <a:cs typeface="Times New Roman" panose="02020603050405020304" pitchFamily="18" charset="0"/>
                  </a:rPr>
                  <a:t>btenue : 0,0052 </a:t>
                </a:r>
                <a14:m>
                  <m:oMath xmlns:m="http://schemas.openxmlformats.org/officeDocument/2006/math">
                    <m:r>
                      <a:rPr lang="fr-FR" sz="1800" b="1"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fr-FR" sz="1800" b="1" dirty="0">
                    <a:effectLst/>
                    <a:latin typeface="Arial Nova Light" panose="020B0304020202020204" pitchFamily="34" charset="0"/>
                    <a:ea typeface="Calibri" panose="020F0502020204030204" pitchFamily="34" charset="0"/>
                    <a:cs typeface="Times New Roman" panose="02020603050405020304" pitchFamily="18" charset="0"/>
                  </a:rPr>
                  <a:t> 1,26x10</a:t>
                </a:r>
                <a:r>
                  <a:rPr lang="fr-FR" sz="1800" b="1" baseline="50000" dirty="0">
                    <a:effectLst/>
                    <a:latin typeface="Arial Nova Light" panose="020B0304020202020204" pitchFamily="34" charset="0"/>
                    <a:ea typeface="Calibri" panose="020F0502020204030204" pitchFamily="34" charset="0"/>
                    <a:cs typeface="Times New Roman" panose="02020603050405020304" pitchFamily="18" charset="0"/>
                  </a:rPr>
                  <a:t>-6</a:t>
                </a:r>
                <a:r>
                  <a:rPr lang="fr-FR" sz="1800" b="1" dirty="0">
                    <a:effectLst/>
                    <a:latin typeface="Arial Nova Light" panose="020B0304020202020204" pitchFamily="34" charset="0"/>
                    <a:ea typeface="Calibri" panose="020F0502020204030204" pitchFamily="34" charset="0"/>
                    <a:cs typeface="Times New Roman" panose="02020603050405020304" pitchFamily="18" charset="0"/>
                  </a:rPr>
                  <a:t> Pl</a:t>
                </a:r>
              </a:p>
              <a:p>
                <a:pPr>
                  <a:lnSpc>
                    <a:spcPct val="107000"/>
                  </a:lnSpc>
                  <a:spcAft>
                    <a:spcPts val="800"/>
                  </a:spcAft>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Le résultat reste satisfait car il y a énormément d’incertitude à cause :</a:t>
                </a:r>
              </a:p>
              <a:p>
                <a:pPr marL="342900" lvl="0" indent="-342900">
                  <a:lnSpc>
                    <a:spcPct val="107000"/>
                  </a:lnSpc>
                  <a:buFont typeface="Calibri" panose="020F0502020204030204" pitchFamily="34" charset="0"/>
                  <a:buChar char="-"/>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Du thermomètre : </a:t>
                </a:r>
                <a14:m>
                  <m:oMath xmlns:m="http://schemas.openxmlformats.org/officeDocument/2006/math">
                    <m:r>
                      <a:rPr lang="fr-FR" sz="1800" i="1" smtClean="0">
                        <a:effectLst/>
                        <a:latin typeface="Cambria Math" panose="02040503050406030204" pitchFamily="18" charset="0"/>
                        <a:ea typeface="Cambria Math" panose="02040503050406030204" pitchFamily="18" charset="0"/>
                        <a:cs typeface="Times New Roman" panose="02020603050405020304" pitchFamily="18" charset="0"/>
                      </a:rPr>
                      <m:t>±</m:t>
                    </m:r>
                  </m:oMath>
                </a14:m>
                <a:r>
                  <a:rPr lang="fr-FR" dirty="0">
                    <a:latin typeface="Arial Nova Light" panose="020B0304020202020204" pitchFamily="34" charset="0"/>
                    <a:ea typeface="Calibri" panose="020F0502020204030204" pitchFamily="34" charset="0"/>
                    <a:cs typeface="Times New Roman" panose="02020603050405020304" pitchFamily="18" charset="0"/>
                  </a:rPr>
                  <a:t>0.5°C</a:t>
                </a:r>
                <a:endParaRPr lang="fr-FR" sz="1800" dirty="0">
                  <a:effectLst/>
                  <a:latin typeface="Arial Nova Light" panose="020B03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Du chronomètre : </a:t>
                </a:r>
                <a14:m>
                  <m:oMath xmlns:m="http://schemas.openxmlformats.org/officeDocument/2006/math">
                    <m:r>
                      <a:rPr lang="fr-FR" sz="1800" i="1" smtClean="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0,01 sec</a:t>
                </a:r>
              </a:p>
              <a:p>
                <a:pPr marL="342900" lvl="0" indent="-342900">
                  <a:lnSpc>
                    <a:spcPct val="107000"/>
                  </a:lnSpc>
                  <a:buFont typeface="Calibri" panose="020F0502020204030204" pitchFamily="34" charset="0"/>
                  <a:buChar char="-"/>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De la balance limitée à 1 digit en décimale alors que 2 étaient nécessaires : </a:t>
                </a:r>
                <a14:m>
                  <m:oMath xmlns:m="http://schemas.openxmlformats.org/officeDocument/2006/math">
                    <m:r>
                      <a:rPr lang="fr-FR" sz="1800" i="1" smtClean="0">
                        <a:effectLst/>
                        <a:latin typeface="Cambria Math" panose="02040503050406030204" pitchFamily="18" charset="0"/>
                        <a:ea typeface="Cambria Math" panose="02040503050406030204" pitchFamily="18" charset="0"/>
                        <a:cs typeface="Times New Roman" panose="02020603050405020304" pitchFamily="18" charset="0"/>
                      </a:rPr>
                      <m:t>± </m:t>
                    </m:r>
                  </m:oMath>
                </a14:m>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0,1g</a:t>
                </a:r>
              </a:p>
              <a:p>
                <a:pPr lvl="0">
                  <a:lnSpc>
                    <a:spcPct val="107000"/>
                  </a:lnSpc>
                </a:pPr>
                <a:endParaRPr lang="fr-FR" sz="1800" dirty="0">
                  <a:effectLst/>
                  <a:latin typeface="Arial Nova Light" panose="020B0304020202020204" pitchFamily="34" charset="0"/>
                  <a:ea typeface="Calibri" panose="020F0502020204030204" pitchFamily="34" charset="0"/>
                  <a:cs typeface="Times New Roman" panose="02020603050405020304" pitchFamily="18" charset="0"/>
                </a:endParaRPr>
              </a:p>
              <a:p>
                <a:pPr lvl="0">
                  <a:lnSpc>
                    <a:spcPct val="107000"/>
                  </a:lnSpc>
                </a:pPr>
                <a:r>
                  <a:rPr lang="fr-FR" dirty="0">
                    <a:latin typeface="Arial Nova Light" panose="020B0304020202020204" pitchFamily="34" charset="0"/>
                    <a:ea typeface="Calibri" panose="020F0502020204030204" pitchFamily="34" charset="0"/>
                    <a:cs typeface="Times New Roman" panose="02020603050405020304" pitchFamily="18" charset="0"/>
                  </a:rPr>
                  <a:t>D’autres facteurs entre en jeu, mais ne sont pas quantifiable : </a:t>
                </a:r>
                <a:endParaRPr lang="fr-FR" sz="1800" dirty="0">
                  <a:effectLst/>
                  <a:latin typeface="Arial Nova Light" panose="020B03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Calibri" panose="020F0502020204030204" pitchFamily="34" charset="0"/>
                  <a:buChar char="-"/>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La formule de la viscosité d’</a:t>
                </a:r>
                <a:r>
                  <a:rPr lang="fr-FR" sz="1800" dirty="0" err="1">
                    <a:effectLst/>
                    <a:latin typeface="Arial Nova Light" panose="020B0304020202020204" pitchFamily="34" charset="0"/>
                    <a:ea typeface="Calibri" panose="020F0502020204030204" pitchFamily="34" charset="0"/>
                    <a:cs typeface="Times New Roman" panose="02020603050405020304" pitchFamily="18" charset="0"/>
                  </a:rPr>
                  <a:t>Engler</a:t>
                </a: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 tabulée</a:t>
                </a:r>
              </a:p>
              <a:p>
                <a:pPr marL="342900" lvl="0" indent="-342900">
                  <a:lnSpc>
                    <a:spcPct val="107000"/>
                  </a:lnSpc>
                  <a:buFont typeface="Calibri" panose="020F0502020204030204" pitchFamily="34" charset="0"/>
                  <a:buChar char="-"/>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Le viscosimètre en lui-même </a:t>
                </a:r>
              </a:p>
              <a:p>
                <a:pPr marL="342900" lvl="0" indent="-342900">
                  <a:lnSpc>
                    <a:spcPct val="107000"/>
                  </a:lnSpc>
                  <a:spcAft>
                    <a:spcPts val="800"/>
                  </a:spcAft>
                  <a:buFont typeface="Calibri" panose="020F0502020204030204" pitchFamily="34" charset="0"/>
                  <a:buChar char="-"/>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La température du mélange (réaction eau + glycérol exothermique) + de la pièce qui varie</a:t>
                </a:r>
              </a:p>
            </p:txBody>
          </p:sp>
        </mc:Choice>
        <mc:Fallback>
          <p:sp>
            <p:nvSpPr>
              <p:cNvPr id="14" name="ZoneTexte 13">
                <a:extLst>
                  <a:ext uri="{FF2B5EF4-FFF2-40B4-BE49-F238E27FC236}">
                    <a16:creationId xmlns:a16="http://schemas.microsoft.com/office/drawing/2014/main" id="{D208BA62-4C9E-02CB-3BC0-3F8F1BA3B0D8}"/>
                  </a:ext>
                </a:extLst>
              </p:cNvPr>
              <p:cNvSpPr txBox="1">
                <a:spLocks noRot="1" noChangeAspect="1" noMove="1" noResize="1" noEditPoints="1" noAdjustHandles="1" noChangeArrowheads="1" noChangeShapeType="1" noTextEdit="1"/>
              </p:cNvSpPr>
              <p:nvPr/>
            </p:nvSpPr>
            <p:spPr>
              <a:xfrm>
                <a:off x="200025" y="594235"/>
                <a:ext cx="8602230" cy="3967496"/>
              </a:xfrm>
              <a:prstGeom prst="rect">
                <a:avLst/>
              </a:prstGeom>
              <a:blipFill>
                <a:blip r:embed="rId3"/>
                <a:stretch>
                  <a:fillRect l="-780" t="-768" r="-567" b="-1536"/>
                </a:stretch>
              </a:blipFill>
            </p:spPr>
            <p:txBody>
              <a:bodyPr/>
              <a:lstStyle/>
              <a:p>
                <a:r>
                  <a:rPr lang="fr-FR">
                    <a:noFill/>
                  </a:rPr>
                  <a:t> </a:t>
                </a:r>
              </a:p>
            </p:txBody>
          </p:sp>
        </mc:Fallback>
      </mc:AlternateContent>
      <p:sp>
        <p:nvSpPr>
          <p:cNvPr id="2" name="ZoneTexte 1">
            <a:extLst>
              <a:ext uri="{FF2B5EF4-FFF2-40B4-BE49-F238E27FC236}">
                <a16:creationId xmlns:a16="http://schemas.microsoft.com/office/drawing/2014/main" id="{F6CDB59A-35C0-7E27-A7C6-BFD1148FF879}"/>
              </a:ext>
            </a:extLst>
          </p:cNvPr>
          <p:cNvSpPr txBox="1"/>
          <p:nvPr/>
        </p:nvSpPr>
        <p:spPr>
          <a:xfrm>
            <a:off x="6740650" y="6383001"/>
            <a:ext cx="2403350" cy="276999"/>
          </a:xfrm>
          <a:prstGeom prst="rect">
            <a:avLst/>
          </a:prstGeom>
          <a:noFill/>
        </p:spPr>
        <p:txBody>
          <a:bodyPr wrap="none" rtlCol="0">
            <a:spAutoFit/>
          </a:bodyPr>
          <a:lstStyle/>
          <a:p>
            <a:r>
              <a:rPr lang="fr-FR" sz="1200" i="1" u="sng" dirty="0">
                <a:latin typeface="Arial Nova Light" panose="020B0304020202020204" pitchFamily="34" charset="0"/>
              </a:rPr>
              <a:t>Calculs des incertitudes annexe 5</a:t>
            </a:r>
          </a:p>
        </p:txBody>
      </p:sp>
      <p:sp>
        <p:nvSpPr>
          <p:cNvPr id="10" name="Rectangle 9">
            <a:extLst>
              <a:ext uri="{FF2B5EF4-FFF2-40B4-BE49-F238E27FC236}">
                <a16:creationId xmlns:a16="http://schemas.microsoft.com/office/drawing/2014/main" id="{140F13A9-4115-3B6F-D575-83D90E76583A}"/>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8" name="Rectangle 7">
            <a:extLst>
              <a:ext uri="{FF2B5EF4-FFF2-40B4-BE49-F238E27FC236}">
                <a16:creationId xmlns:a16="http://schemas.microsoft.com/office/drawing/2014/main" id="{3F96F3C6-0819-9510-1FF7-E3CA906873AE}"/>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14 / 27</a:t>
            </a:r>
          </a:p>
        </p:txBody>
      </p:sp>
    </p:spTree>
    <p:extLst>
      <p:ext uri="{BB962C8B-B14F-4D97-AF65-F5344CB8AC3E}">
        <p14:creationId xmlns:p14="http://schemas.microsoft.com/office/powerpoint/2010/main" val="3031791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pic>
        <p:nvPicPr>
          <p:cNvPr id="21" name="Image 20">
            <a:extLst>
              <a:ext uri="{FF2B5EF4-FFF2-40B4-BE49-F238E27FC236}">
                <a16:creationId xmlns:a16="http://schemas.microsoft.com/office/drawing/2014/main" id="{EA67EC1D-25C8-2462-12FA-5C4840C9C86E}"/>
              </a:ext>
            </a:extLst>
          </p:cNvPr>
          <p:cNvPicPr>
            <a:picLocks noChangeAspect="1"/>
          </p:cNvPicPr>
          <p:nvPr/>
        </p:nvPicPr>
        <p:blipFill rotWithShape="1">
          <a:blip r:embed="rId3">
            <a:extLst>
              <a:ext uri="{28A0092B-C50C-407E-A947-70E740481C1C}">
                <a14:useLocalDpi xmlns:a14="http://schemas.microsoft.com/office/drawing/2010/main" val="0"/>
              </a:ext>
            </a:extLst>
          </a:blip>
          <a:srcRect l="18586" t="42997" b="2803"/>
          <a:stretch/>
        </p:blipFill>
        <p:spPr>
          <a:xfrm>
            <a:off x="223284" y="340922"/>
            <a:ext cx="5894246" cy="2828209"/>
          </a:xfrm>
          <a:prstGeom prst="rect">
            <a:avLst/>
          </a:prstGeom>
        </p:spPr>
      </p:pic>
      <p:pic>
        <p:nvPicPr>
          <p:cNvPr id="25" name="Image 24">
            <a:extLst>
              <a:ext uri="{FF2B5EF4-FFF2-40B4-BE49-F238E27FC236}">
                <a16:creationId xmlns:a16="http://schemas.microsoft.com/office/drawing/2014/main" id="{A3101987-3E6D-0051-2281-75350431D940}"/>
              </a:ext>
            </a:extLst>
          </p:cNvPr>
          <p:cNvPicPr>
            <a:picLocks noChangeAspect="1"/>
          </p:cNvPicPr>
          <p:nvPr/>
        </p:nvPicPr>
        <p:blipFill rotWithShape="1">
          <a:blip r:embed="rId3">
            <a:extLst>
              <a:ext uri="{28A0092B-C50C-407E-A947-70E740481C1C}">
                <a14:useLocalDpi xmlns:a14="http://schemas.microsoft.com/office/drawing/2010/main" val="0"/>
              </a:ext>
            </a:extLst>
          </a:blip>
          <a:srcRect l="-6418" t="-3042" r="60194" b="47381"/>
          <a:stretch/>
        </p:blipFill>
        <p:spPr>
          <a:xfrm>
            <a:off x="-475648" y="3169131"/>
            <a:ext cx="3904648" cy="3388760"/>
          </a:xfrm>
          <a:prstGeom prst="rect">
            <a:avLst/>
          </a:prstGeom>
        </p:spPr>
      </p:pic>
      <p:pic>
        <p:nvPicPr>
          <p:cNvPr id="26" name="Image 25">
            <a:extLst>
              <a:ext uri="{FF2B5EF4-FFF2-40B4-BE49-F238E27FC236}">
                <a16:creationId xmlns:a16="http://schemas.microsoft.com/office/drawing/2014/main" id="{56558CCE-B43B-3B4B-E354-94078F4DA201}"/>
              </a:ext>
            </a:extLst>
          </p:cNvPr>
          <p:cNvPicPr>
            <a:picLocks noChangeAspect="1"/>
          </p:cNvPicPr>
          <p:nvPr/>
        </p:nvPicPr>
        <p:blipFill rotWithShape="1">
          <a:blip r:embed="rId3">
            <a:extLst>
              <a:ext uri="{28A0092B-C50C-407E-A947-70E740481C1C}">
                <a14:useLocalDpi xmlns:a14="http://schemas.microsoft.com/office/drawing/2010/main" val="0"/>
              </a:ext>
            </a:extLst>
          </a:blip>
          <a:srcRect l="-210" t="59777" r="82530" b="29796"/>
          <a:stretch/>
        </p:blipFill>
        <p:spPr>
          <a:xfrm>
            <a:off x="6482019" y="999100"/>
            <a:ext cx="2438697" cy="1036622"/>
          </a:xfrm>
          <a:prstGeom prst="rect">
            <a:avLst/>
          </a:prstGeom>
        </p:spPr>
      </p:pic>
      <p:sp>
        <p:nvSpPr>
          <p:cNvPr id="10" name="Rectangle 9">
            <a:extLst>
              <a:ext uri="{FF2B5EF4-FFF2-40B4-BE49-F238E27FC236}">
                <a16:creationId xmlns:a16="http://schemas.microsoft.com/office/drawing/2014/main" id="{5D38F502-B60A-E034-E2C0-AF113FD0D9CD}"/>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pic>
        <p:nvPicPr>
          <p:cNvPr id="3" name="Image 2">
            <a:extLst>
              <a:ext uri="{FF2B5EF4-FFF2-40B4-BE49-F238E27FC236}">
                <a16:creationId xmlns:a16="http://schemas.microsoft.com/office/drawing/2014/main" id="{7B19897C-3025-0FE4-C445-86CD70495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8049" y="3428999"/>
            <a:ext cx="5451145" cy="2828209"/>
          </a:xfrm>
          <a:prstGeom prst="rect">
            <a:avLst/>
          </a:prstGeom>
        </p:spPr>
      </p:pic>
      <p:sp>
        <p:nvSpPr>
          <p:cNvPr id="12" name="Rectangle 11">
            <a:extLst>
              <a:ext uri="{FF2B5EF4-FFF2-40B4-BE49-F238E27FC236}">
                <a16:creationId xmlns:a16="http://schemas.microsoft.com/office/drawing/2014/main" id="{29B76803-F741-BACE-5383-BD2E66455B95}"/>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15 / 27</a:t>
            </a:r>
          </a:p>
        </p:txBody>
      </p:sp>
    </p:spTree>
    <p:extLst>
      <p:ext uri="{BB962C8B-B14F-4D97-AF65-F5344CB8AC3E}">
        <p14:creationId xmlns:p14="http://schemas.microsoft.com/office/powerpoint/2010/main" val="4163635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pic>
        <p:nvPicPr>
          <p:cNvPr id="10" name="Image 9" descr="Une image contenant personne, homme&#10;&#10;Description générée automatiquement">
            <a:extLst>
              <a:ext uri="{FF2B5EF4-FFF2-40B4-BE49-F238E27FC236}">
                <a16:creationId xmlns:a16="http://schemas.microsoft.com/office/drawing/2014/main" id="{E55C2248-AA79-87C4-5387-0C2D9EC093F5}"/>
              </a:ext>
            </a:extLst>
          </p:cNvPr>
          <p:cNvPicPr>
            <a:picLocks noChangeAspect="1"/>
          </p:cNvPicPr>
          <p:nvPr/>
        </p:nvPicPr>
        <p:blipFill rotWithShape="1">
          <a:blip r:embed="rId3">
            <a:extLst>
              <a:ext uri="{28A0092B-C50C-407E-A947-70E740481C1C}">
                <a14:useLocalDpi xmlns:a14="http://schemas.microsoft.com/office/drawing/2010/main" val="0"/>
              </a:ext>
            </a:extLst>
          </a:blip>
          <a:srcRect t="18016" b="22424"/>
          <a:stretch/>
        </p:blipFill>
        <p:spPr>
          <a:xfrm>
            <a:off x="709179" y="361443"/>
            <a:ext cx="7725641" cy="6135114"/>
          </a:xfrm>
          <a:prstGeom prst="rect">
            <a:avLst/>
          </a:prstGeom>
        </p:spPr>
      </p:pic>
      <p:sp>
        <p:nvSpPr>
          <p:cNvPr id="11" name="Rectangle 10">
            <a:extLst>
              <a:ext uri="{FF2B5EF4-FFF2-40B4-BE49-F238E27FC236}">
                <a16:creationId xmlns:a16="http://schemas.microsoft.com/office/drawing/2014/main" id="{2B323E8D-80DA-DFE7-6FE6-B6C3FF41E432}"/>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8" name="Rectangle 7">
            <a:extLst>
              <a:ext uri="{FF2B5EF4-FFF2-40B4-BE49-F238E27FC236}">
                <a16:creationId xmlns:a16="http://schemas.microsoft.com/office/drawing/2014/main" id="{CB1835CB-AEEE-525C-2765-0F29E6544DAB}"/>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16 / 27</a:t>
            </a:r>
          </a:p>
        </p:txBody>
      </p:sp>
    </p:spTree>
    <p:extLst>
      <p:ext uri="{BB962C8B-B14F-4D97-AF65-F5344CB8AC3E}">
        <p14:creationId xmlns:p14="http://schemas.microsoft.com/office/powerpoint/2010/main" val="2783178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sp>
        <p:nvSpPr>
          <p:cNvPr id="10" name="Rectangle 9">
            <a:extLst>
              <a:ext uri="{FF2B5EF4-FFF2-40B4-BE49-F238E27FC236}">
                <a16:creationId xmlns:a16="http://schemas.microsoft.com/office/drawing/2014/main" id="{5D38F502-B60A-E034-E2C0-AF113FD0D9CD}"/>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pic>
        <p:nvPicPr>
          <p:cNvPr id="3" name="Image 2">
            <a:extLst>
              <a:ext uri="{FF2B5EF4-FFF2-40B4-BE49-F238E27FC236}">
                <a16:creationId xmlns:a16="http://schemas.microsoft.com/office/drawing/2014/main" id="{7B19897C-3025-0FE4-C445-86CD70495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79734" y="392752"/>
            <a:ext cx="5852120" cy="3036246"/>
          </a:xfrm>
          <a:prstGeom prst="rect">
            <a:avLst/>
          </a:prstGeom>
        </p:spPr>
      </p:pic>
      <p:grpSp>
        <p:nvGrpSpPr>
          <p:cNvPr id="12" name="Groupe 11">
            <a:extLst>
              <a:ext uri="{FF2B5EF4-FFF2-40B4-BE49-F238E27FC236}">
                <a16:creationId xmlns:a16="http://schemas.microsoft.com/office/drawing/2014/main" id="{DF3C7A1D-8E01-B1B1-11E7-2773F98DA1A4}"/>
              </a:ext>
            </a:extLst>
          </p:cNvPr>
          <p:cNvGrpSpPr/>
          <p:nvPr/>
        </p:nvGrpSpPr>
        <p:grpSpPr>
          <a:xfrm>
            <a:off x="1173039" y="4597478"/>
            <a:ext cx="6116855" cy="914400"/>
            <a:chOff x="420257" y="5068457"/>
            <a:chExt cx="6116855" cy="914400"/>
          </a:xfrm>
        </p:grpSpPr>
        <p:pic>
          <p:nvPicPr>
            <p:cNvPr id="13" name="Graphique 12" descr="Cœur avec battements contour">
              <a:extLst>
                <a:ext uri="{FF2B5EF4-FFF2-40B4-BE49-F238E27FC236}">
                  <a16:creationId xmlns:a16="http://schemas.microsoft.com/office/drawing/2014/main" id="{9C65B795-F738-6D2C-F806-ED18B23DB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257" y="5068457"/>
              <a:ext cx="914400" cy="914400"/>
            </a:xfrm>
            <a:prstGeom prst="rect">
              <a:avLst/>
            </a:prstGeom>
          </p:spPr>
        </p:pic>
        <p:grpSp>
          <p:nvGrpSpPr>
            <p:cNvPr id="14" name="Groupe 13">
              <a:extLst>
                <a:ext uri="{FF2B5EF4-FFF2-40B4-BE49-F238E27FC236}">
                  <a16:creationId xmlns:a16="http://schemas.microsoft.com/office/drawing/2014/main" id="{6BC0F512-B3C0-21F5-F1A6-D5FC81C9282C}"/>
                </a:ext>
              </a:extLst>
            </p:cNvPr>
            <p:cNvGrpSpPr/>
            <p:nvPr/>
          </p:nvGrpSpPr>
          <p:grpSpPr>
            <a:xfrm>
              <a:off x="878727" y="5236795"/>
              <a:ext cx="5658385" cy="580805"/>
              <a:chOff x="878727" y="5236795"/>
              <a:chExt cx="5658385" cy="580805"/>
            </a:xfrm>
          </p:grpSpPr>
          <p:cxnSp>
            <p:nvCxnSpPr>
              <p:cNvPr id="15" name="Connecteur droit 14">
                <a:extLst>
                  <a:ext uri="{FF2B5EF4-FFF2-40B4-BE49-F238E27FC236}">
                    <a16:creationId xmlns:a16="http://schemas.microsoft.com/office/drawing/2014/main" id="{033CE8EC-D41C-D31B-AAC3-00A2874CF91F}"/>
                  </a:ext>
                </a:extLst>
              </p:cNvPr>
              <p:cNvCxnSpPr/>
              <p:nvPr/>
            </p:nvCxnSpPr>
            <p:spPr>
              <a:xfrm flipV="1">
                <a:off x="878727" y="5367600"/>
                <a:ext cx="0" cy="450000"/>
              </a:xfrm>
              <a:prstGeom prst="line">
                <a:avLst/>
              </a:prstGeom>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AE196CD6-9FB0-066A-2FAC-4A798E057A96}"/>
                  </a:ext>
                </a:extLst>
              </p:cNvPr>
              <p:cNvCxnSpPr/>
              <p:nvPr/>
            </p:nvCxnSpPr>
            <p:spPr>
              <a:xfrm>
                <a:off x="1184289" y="5367600"/>
                <a:ext cx="435864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9866FBF1-ECD0-B728-B463-F5AB1C992931}"/>
                  </a:ext>
                </a:extLst>
              </p:cNvPr>
              <p:cNvSpPr txBox="1"/>
              <p:nvPr/>
            </p:nvSpPr>
            <p:spPr>
              <a:xfrm>
                <a:off x="5542929" y="5236795"/>
                <a:ext cx="994183" cy="261610"/>
              </a:xfrm>
              <a:prstGeom prst="rect">
                <a:avLst/>
              </a:prstGeom>
              <a:noFill/>
            </p:spPr>
            <p:txBody>
              <a:bodyPr wrap="none" rtlCol="0">
                <a:spAutoFit/>
              </a:bodyPr>
              <a:lstStyle/>
              <a:p>
                <a:r>
                  <a:rPr lang="fr-FR" sz="1100" dirty="0">
                    <a:solidFill>
                      <a:srgbClr val="C00000"/>
                    </a:solidFill>
                    <a:latin typeface="Arial Nova Light" panose="020B0304020202020204" pitchFamily="34" charset="0"/>
                  </a:rPr>
                  <a:t>Aorte / Artère</a:t>
                </a:r>
              </a:p>
            </p:txBody>
          </p:sp>
        </p:grpSp>
      </p:grpSp>
      <p:sp>
        <p:nvSpPr>
          <p:cNvPr id="2" name="Légende : encadrée 1">
            <a:extLst>
              <a:ext uri="{FF2B5EF4-FFF2-40B4-BE49-F238E27FC236}">
                <a16:creationId xmlns:a16="http://schemas.microsoft.com/office/drawing/2014/main" id="{5D1F223C-EF78-8154-BB67-5E849F45C78F}"/>
              </a:ext>
            </a:extLst>
          </p:cNvPr>
          <p:cNvSpPr/>
          <p:nvPr/>
        </p:nvSpPr>
        <p:spPr>
          <a:xfrm>
            <a:off x="3373581" y="4119419"/>
            <a:ext cx="1618488" cy="314036"/>
          </a:xfrm>
          <a:prstGeom prst="borderCallout1">
            <a:avLst>
              <a:gd name="adj1" fmla="val 99412"/>
              <a:gd name="adj2" fmla="val 47981"/>
              <a:gd name="adj3" fmla="val 243721"/>
              <a:gd name="adj4" fmla="val 4819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latin typeface="Arial Nova Light" panose="020B0304020202020204" pitchFamily="34" charset="0"/>
              </a:rPr>
              <a:t>Thermomètre</a:t>
            </a:r>
          </a:p>
        </p:txBody>
      </p:sp>
      <p:sp>
        <p:nvSpPr>
          <p:cNvPr id="18" name="Légende : encadrée 17">
            <a:extLst>
              <a:ext uri="{FF2B5EF4-FFF2-40B4-BE49-F238E27FC236}">
                <a16:creationId xmlns:a16="http://schemas.microsoft.com/office/drawing/2014/main" id="{A1FBD493-32F8-178C-8F5C-926FAA973087}"/>
              </a:ext>
            </a:extLst>
          </p:cNvPr>
          <p:cNvSpPr/>
          <p:nvPr/>
        </p:nvSpPr>
        <p:spPr>
          <a:xfrm>
            <a:off x="4579573" y="5340727"/>
            <a:ext cx="1393952" cy="314036"/>
          </a:xfrm>
          <a:prstGeom prst="borderCallout1">
            <a:avLst>
              <a:gd name="adj1" fmla="val 2353"/>
              <a:gd name="adj2" fmla="val 49673"/>
              <a:gd name="adj3" fmla="val -136750"/>
              <a:gd name="adj4" fmla="val 49853"/>
            </a:avLst>
          </a:prstGeom>
          <a:ln>
            <a:solidFill>
              <a:schemeClr val="accent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a:latin typeface="Arial Nova Light" panose="020B0304020202020204" pitchFamily="34" charset="0"/>
              </a:rPr>
              <a:t>Manomètre</a:t>
            </a:r>
          </a:p>
        </p:txBody>
      </p:sp>
      <p:sp>
        <p:nvSpPr>
          <p:cNvPr id="20" name="ZoneTexte 19">
            <a:extLst>
              <a:ext uri="{FF2B5EF4-FFF2-40B4-BE49-F238E27FC236}">
                <a16:creationId xmlns:a16="http://schemas.microsoft.com/office/drawing/2014/main" id="{78B72D18-00CA-B5C2-563A-4AA3F702A2DC}"/>
              </a:ext>
            </a:extLst>
          </p:cNvPr>
          <p:cNvSpPr txBox="1"/>
          <p:nvPr/>
        </p:nvSpPr>
        <p:spPr>
          <a:xfrm>
            <a:off x="64656" y="369455"/>
            <a:ext cx="2250205" cy="646331"/>
          </a:xfrm>
          <a:prstGeom prst="rect">
            <a:avLst/>
          </a:prstGeom>
          <a:noFill/>
        </p:spPr>
        <p:txBody>
          <a:bodyPr wrap="square" rtlCol="0">
            <a:spAutoFit/>
          </a:bodyPr>
          <a:lstStyle/>
          <a:p>
            <a:r>
              <a:rPr lang="fr-FR" b="1" u="sng" dirty="0">
                <a:latin typeface="Arial Nova Light" panose="020B0304020202020204" pitchFamily="34" charset="0"/>
              </a:rPr>
              <a:t>Principe de l’analyse de l’onde de pouls </a:t>
            </a:r>
          </a:p>
        </p:txBody>
      </p:sp>
      <p:sp>
        <p:nvSpPr>
          <p:cNvPr id="19" name="Rectangle 18">
            <a:extLst>
              <a:ext uri="{FF2B5EF4-FFF2-40B4-BE49-F238E27FC236}">
                <a16:creationId xmlns:a16="http://schemas.microsoft.com/office/drawing/2014/main" id="{9E84527C-62A0-41E6-04AC-C2C6729ECB1C}"/>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17 / 27</a:t>
            </a:r>
          </a:p>
        </p:txBody>
      </p:sp>
    </p:spTree>
    <p:extLst>
      <p:ext uri="{BB962C8B-B14F-4D97-AF65-F5344CB8AC3E}">
        <p14:creationId xmlns:p14="http://schemas.microsoft.com/office/powerpoint/2010/main" val="6986059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sp>
        <p:nvSpPr>
          <p:cNvPr id="10" name="Rectangle 9">
            <a:extLst>
              <a:ext uri="{FF2B5EF4-FFF2-40B4-BE49-F238E27FC236}">
                <a16:creationId xmlns:a16="http://schemas.microsoft.com/office/drawing/2014/main" id="{3B90D3F0-0AE9-D498-D76E-1D37C6A40057}"/>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grpSp>
        <p:nvGrpSpPr>
          <p:cNvPr id="8" name="Groupe 7">
            <a:extLst>
              <a:ext uri="{FF2B5EF4-FFF2-40B4-BE49-F238E27FC236}">
                <a16:creationId xmlns:a16="http://schemas.microsoft.com/office/drawing/2014/main" id="{87C62954-D477-E8CA-7DA9-6EFC01E0E606}"/>
              </a:ext>
            </a:extLst>
          </p:cNvPr>
          <p:cNvGrpSpPr/>
          <p:nvPr/>
        </p:nvGrpSpPr>
        <p:grpSpPr>
          <a:xfrm>
            <a:off x="2530761" y="270000"/>
            <a:ext cx="6397338" cy="6318002"/>
            <a:chOff x="1191488" y="269999"/>
            <a:chExt cx="6397338" cy="6318002"/>
          </a:xfrm>
        </p:grpSpPr>
        <p:pic>
          <p:nvPicPr>
            <p:cNvPr id="3" name="Image 2">
              <a:extLst>
                <a:ext uri="{FF2B5EF4-FFF2-40B4-BE49-F238E27FC236}">
                  <a16:creationId xmlns:a16="http://schemas.microsoft.com/office/drawing/2014/main" id="{91BB7534-A160-80CA-39BC-07F28869FE05}"/>
                </a:ext>
              </a:extLst>
            </p:cNvPr>
            <p:cNvPicPr>
              <a:picLocks noChangeAspect="1"/>
            </p:cNvPicPr>
            <p:nvPr/>
          </p:nvPicPr>
          <p:blipFill rotWithShape="1">
            <a:blip r:embed="rId3">
              <a:extLst>
                <a:ext uri="{28A0092B-C50C-407E-A947-70E740481C1C}">
                  <a14:useLocalDpi xmlns:a14="http://schemas.microsoft.com/office/drawing/2010/main" val="0"/>
                </a:ext>
              </a:extLst>
            </a:blip>
            <a:srcRect l="10203" t="8982" r="9090" b="6661"/>
            <a:stretch/>
          </p:blipFill>
          <p:spPr>
            <a:xfrm>
              <a:off x="1191489" y="269999"/>
              <a:ext cx="6397337" cy="3346793"/>
            </a:xfrm>
            <a:prstGeom prst="rect">
              <a:avLst/>
            </a:prstGeom>
          </p:spPr>
        </p:pic>
        <p:pic>
          <p:nvPicPr>
            <p:cNvPr id="6" name="Image 5">
              <a:extLst>
                <a:ext uri="{FF2B5EF4-FFF2-40B4-BE49-F238E27FC236}">
                  <a16:creationId xmlns:a16="http://schemas.microsoft.com/office/drawing/2014/main" id="{F0805266-9FB2-7746-FFA9-75AB325FD22B}"/>
                </a:ext>
              </a:extLst>
            </p:cNvPr>
            <p:cNvPicPr>
              <a:picLocks noChangeAspect="1"/>
            </p:cNvPicPr>
            <p:nvPr/>
          </p:nvPicPr>
          <p:blipFill rotWithShape="1">
            <a:blip r:embed="rId4">
              <a:extLst>
                <a:ext uri="{28A0092B-C50C-407E-A947-70E740481C1C}">
                  <a14:useLocalDpi xmlns:a14="http://schemas.microsoft.com/office/drawing/2010/main" val="0"/>
                </a:ext>
              </a:extLst>
            </a:blip>
            <a:srcRect l="10203" t="11203" r="9090" b="7468"/>
            <a:stretch/>
          </p:blipFill>
          <p:spPr>
            <a:xfrm>
              <a:off x="1191488" y="3361308"/>
              <a:ext cx="6397338" cy="3226693"/>
            </a:xfrm>
            <a:prstGeom prst="rect">
              <a:avLst/>
            </a:prstGeom>
          </p:spPr>
        </p:pic>
      </p:grpSp>
      <p:sp>
        <p:nvSpPr>
          <p:cNvPr id="11" name="ZoneTexte 10">
            <a:extLst>
              <a:ext uri="{FF2B5EF4-FFF2-40B4-BE49-F238E27FC236}">
                <a16:creationId xmlns:a16="http://schemas.microsoft.com/office/drawing/2014/main" id="{45CBDB63-95EA-E2F6-DC72-15263E001828}"/>
              </a:ext>
            </a:extLst>
          </p:cNvPr>
          <p:cNvSpPr txBox="1"/>
          <p:nvPr/>
        </p:nvSpPr>
        <p:spPr>
          <a:xfrm>
            <a:off x="64656" y="369455"/>
            <a:ext cx="2250205" cy="646331"/>
          </a:xfrm>
          <a:prstGeom prst="rect">
            <a:avLst/>
          </a:prstGeom>
          <a:noFill/>
        </p:spPr>
        <p:txBody>
          <a:bodyPr wrap="square" rtlCol="0">
            <a:spAutoFit/>
          </a:bodyPr>
          <a:lstStyle/>
          <a:p>
            <a:r>
              <a:rPr lang="fr-FR" b="1" u="sng" dirty="0">
                <a:latin typeface="Arial Nova Light" panose="020B0304020202020204" pitchFamily="34" charset="0"/>
              </a:rPr>
              <a:t>Principe de l’analyse de l’onde de pouls </a:t>
            </a:r>
          </a:p>
        </p:txBody>
      </p:sp>
      <p:sp>
        <p:nvSpPr>
          <p:cNvPr id="12" name="Rectangle 11">
            <a:extLst>
              <a:ext uri="{FF2B5EF4-FFF2-40B4-BE49-F238E27FC236}">
                <a16:creationId xmlns:a16="http://schemas.microsoft.com/office/drawing/2014/main" id="{2E73343C-C0FC-1DAC-5066-31FE65B7DA99}"/>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18 / 27</a:t>
            </a:r>
          </a:p>
        </p:txBody>
      </p:sp>
    </p:spTree>
    <p:extLst>
      <p:ext uri="{BB962C8B-B14F-4D97-AF65-F5344CB8AC3E}">
        <p14:creationId xmlns:p14="http://schemas.microsoft.com/office/powerpoint/2010/main" val="1973734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mc:AlternateContent xmlns:mc="http://schemas.openxmlformats.org/markup-compatibility/2006" xmlns:a14="http://schemas.microsoft.com/office/drawing/2010/main">
        <mc:Choice Requires="a14">
          <p:sp>
            <p:nvSpPr>
              <p:cNvPr id="20" name="ZoneTexte 19">
                <a:extLst>
                  <a:ext uri="{FF2B5EF4-FFF2-40B4-BE49-F238E27FC236}">
                    <a16:creationId xmlns:a16="http://schemas.microsoft.com/office/drawing/2014/main" id="{A7532EAB-E730-1434-5448-4F9B8C302E0F}"/>
                  </a:ext>
                </a:extLst>
              </p:cNvPr>
              <p:cNvSpPr txBox="1"/>
              <p:nvPr/>
            </p:nvSpPr>
            <p:spPr>
              <a:xfrm>
                <a:off x="92364" y="1325303"/>
                <a:ext cx="3888052"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sz="2000" b="1" i="1" u="sng" smtClean="0">
                          <a:latin typeface="Cambria Math" panose="02040503050406030204" pitchFamily="18" charset="0"/>
                        </a:rPr>
                        <m:t>𝑫𝑪</m:t>
                      </m:r>
                      <m:r>
                        <a:rPr lang="fr-FR" sz="2000" b="1" i="1" u="sng" smtClean="0">
                          <a:latin typeface="Cambria Math" panose="02040503050406030204" pitchFamily="18" charset="0"/>
                        </a:rPr>
                        <m:t>=</m:t>
                      </m:r>
                      <m:r>
                        <a:rPr lang="fr-FR" sz="2000" b="1" i="1" u="sng" smtClean="0">
                          <a:latin typeface="Cambria Math" panose="02040503050406030204" pitchFamily="18" charset="0"/>
                        </a:rPr>
                        <m:t>𝑭𝑪</m:t>
                      </m:r>
                      <m:r>
                        <a:rPr lang="fr-FR" sz="2000" b="1" i="1" u="sng" smtClean="0">
                          <a:latin typeface="Cambria Math" panose="02040503050406030204" pitchFamily="18" charset="0"/>
                        </a:rPr>
                        <m:t> ∗</m:t>
                      </m:r>
                      <m:r>
                        <a:rPr lang="fr-FR" sz="2000" b="1" i="1" u="sng" smtClean="0">
                          <a:latin typeface="Cambria Math" panose="02040503050406030204" pitchFamily="18" charset="0"/>
                        </a:rPr>
                        <m:t>𝑽𝑬𝑺</m:t>
                      </m:r>
                      <m:r>
                        <a:rPr lang="fr-FR" sz="2000" b="1" i="1" u="sng" smtClean="0">
                          <a:latin typeface="Cambria Math" panose="02040503050406030204" pitchFamily="18" charset="0"/>
                        </a:rPr>
                        <m:t>=</m:t>
                      </m:r>
                      <m:r>
                        <a:rPr lang="fr-FR" sz="2000" b="1" i="1" u="sng" smtClean="0">
                          <a:latin typeface="Cambria Math" panose="02040503050406030204" pitchFamily="18" charset="0"/>
                        </a:rPr>
                        <m:t>𝑭𝑪</m:t>
                      </m:r>
                      <m:r>
                        <a:rPr lang="fr-FR" sz="2000" b="1" i="1" u="sng" smtClean="0">
                          <a:latin typeface="Cambria Math" panose="02040503050406030204" pitchFamily="18" charset="0"/>
                        </a:rPr>
                        <m:t> ∗</m:t>
                      </m:r>
                      <m:sSub>
                        <m:sSubPr>
                          <m:ctrlPr>
                            <a:rPr lang="fr-FR" sz="2000" b="1" i="1" u="sng" dirty="0" smtClean="0">
                              <a:latin typeface="Cambria Math" panose="02040503050406030204" pitchFamily="18" charset="0"/>
                            </a:rPr>
                          </m:ctrlPr>
                        </m:sSubPr>
                        <m:e>
                          <m:r>
                            <a:rPr lang="fr-FR" sz="2000" b="1" i="1" u="sng" dirty="0" smtClean="0">
                              <a:latin typeface="Cambria Math" panose="02040503050406030204" pitchFamily="18" charset="0"/>
                            </a:rPr>
                            <m:t>(</m:t>
                          </m:r>
                          <m:r>
                            <a:rPr lang="fr-FR" sz="2000" b="1" i="1" u="sng" dirty="0" smtClean="0">
                              <a:latin typeface="Cambria Math" panose="02040503050406030204" pitchFamily="18" charset="0"/>
                            </a:rPr>
                            <m:t>𝜎</m:t>
                          </m:r>
                        </m:e>
                        <m:sub>
                          <m:r>
                            <a:rPr lang="fr-FR" sz="2000" b="1" i="1" u="sng" dirty="0" smtClean="0">
                              <a:latin typeface="Cambria Math" panose="02040503050406030204" pitchFamily="18" charset="0"/>
                            </a:rPr>
                            <m:t>𝑷𝑨</m:t>
                          </m:r>
                        </m:sub>
                      </m:sSub>
                      <m:r>
                        <a:rPr lang="fr-FR" sz="2000" b="1" i="1" u="sng" dirty="0" smtClean="0">
                          <a:latin typeface="Cambria Math" panose="02040503050406030204" pitchFamily="18" charset="0"/>
                        </a:rPr>
                        <m:t>∗</m:t>
                      </m:r>
                      <m:r>
                        <m:rPr>
                          <m:nor/>
                        </m:rPr>
                        <a:rPr lang="en-US" altLang="ja-JP" sz="2000" b="1" u="sng" dirty="0" smtClean="0">
                          <a:solidFill>
                            <a:schemeClr val="tx1"/>
                          </a:solidFill>
                          <a:latin typeface="Symbol" pitchFamily="18" charset="2"/>
                        </a:rPr>
                        <m:t>c</m:t>
                      </m:r>
                      <m:r>
                        <m:rPr>
                          <m:nor/>
                        </m:rPr>
                        <a:rPr lang="fr-FR" altLang="ja-JP" sz="2000" b="1" i="0" u="sng" dirty="0" smtClean="0">
                          <a:solidFill>
                            <a:schemeClr val="tx1"/>
                          </a:solidFill>
                          <a:latin typeface="Symbol" pitchFamily="18" charset="2"/>
                        </a:rPr>
                        <m:t>)</m:t>
                      </m:r>
                    </m:oMath>
                  </m:oMathPara>
                </a14:m>
                <a:endParaRPr lang="fr-FR" sz="2000" b="1" u="sng" dirty="0"/>
              </a:p>
            </p:txBody>
          </p:sp>
        </mc:Choice>
        <mc:Fallback xmlns="">
          <p:sp>
            <p:nvSpPr>
              <p:cNvPr id="20" name="ZoneTexte 19">
                <a:extLst>
                  <a:ext uri="{FF2B5EF4-FFF2-40B4-BE49-F238E27FC236}">
                    <a16:creationId xmlns:a16="http://schemas.microsoft.com/office/drawing/2014/main" id="{A7532EAB-E730-1434-5448-4F9B8C302E0F}"/>
                  </a:ext>
                </a:extLst>
              </p:cNvPr>
              <p:cNvSpPr txBox="1">
                <a:spLocks noRot="1" noChangeAspect="1" noMove="1" noResize="1" noEditPoints="1" noAdjustHandles="1" noChangeArrowheads="1" noChangeShapeType="1" noTextEdit="1"/>
              </p:cNvSpPr>
              <p:nvPr/>
            </p:nvSpPr>
            <p:spPr>
              <a:xfrm>
                <a:off x="92364" y="1325303"/>
                <a:ext cx="3888052" cy="400110"/>
              </a:xfrm>
              <a:prstGeom prst="rect">
                <a:avLst/>
              </a:prstGeom>
              <a:blipFill>
                <a:blip r:embed="rId3"/>
                <a:stretch>
                  <a:fillRect b="-15152"/>
                </a:stretch>
              </a:blipFill>
            </p:spPr>
            <p:txBody>
              <a:bodyPr/>
              <a:lstStyle/>
              <a:p>
                <a:r>
                  <a:rPr lang="fr-FR">
                    <a:noFill/>
                  </a:rPr>
                  <a:t> </a:t>
                </a:r>
              </a:p>
            </p:txBody>
          </p:sp>
        </mc:Fallback>
      </mc:AlternateContent>
      <p:sp>
        <p:nvSpPr>
          <p:cNvPr id="21" name="ZoneTexte 20">
            <a:extLst>
              <a:ext uri="{FF2B5EF4-FFF2-40B4-BE49-F238E27FC236}">
                <a16:creationId xmlns:a16="http://schemas.microsoft.com/office/drawing/2014/main" id="{CB44EC1B-5CD1-4905-7B38-ACF2B0B71AB8}"/>
              </a:ext>
            </a:extLst>
          </p:cNvPr>
          <p:cNvSpPr txBox="1"/>
          <p:nvPr/>
        </p:nvSpPr>
        <p:spPr>
          <a:xfrm>
            <a:off x="172243" y="2348363"/>
            <a:ext cx="5762475" cy="369332"/>
          </a:xfrm>
          <a:prstGeom prst="rect">
            <a:avLst/>
          </a:prstGeom>
          <a:noFill/>
        </p:spPr>
        <p:txBody>
          <a:bodyPr wrap="none" rtlCol="0">
            <a:spAutoFit/>
          </a:bodyPr>
          <a:lstStyle/>
          <a:p>
            <a:r>
              <a:rPr lang="fr-FR" dirty="0">
                <a:latin typeface="Arial Nova Light" panose="020B0304020202020204" pitchFamily="34" charset="0"/>
              </a:rPr>
              <a:t>Valeurs finales obtenues par le programme CalculDC.py </a:t>
            </a:r>
          </a:p>
        </p:txBody>
      </p:sp>
      <p:sp>
        <p:nvSpPr>
          <p:cNvPr id="22" name="ZoneTexte 21">
            <a:extLst>
              <a:ext uri="{FF2B5EF4-FFF2-40B4-BE49-F238E27FC236}">
                <a16:creationId xmlns:a16="http://schemas.microsoft.com/office/drawing/2014/main" id="{C24B6652-23FA-1502-9F28-7F69A40DE581}"/>
              </a:ext>
            </a:extLst>
          </p:cNvPr>
          <p:cNvSpPr txBox="1"/>
          <p:nvPr/>
        </p:nvSpPr>
        <p:spPr>
          <a:xfrm>
            <a:off x="2446141" y="6359236"/>
            <a:ext cx="6697859" cy="276999"/>
          </a:xfrm>
          <a:prstGeom prst="rect">
            <a:avLst/>
          </a:prstGeom>
          <a:noFill/>
        </p:spPr>
        <p:txBody>
          <a:bodyPr wrap="none" rtlCol="0">
            <a:spAutoFit/>
          </a:bodyPr>
          <a:lstStyle/>
          <a:p>
            <a:r>
              <a:rPr lang="fr-FR" sz="1200" i="1" dirty="0">
                <a:latin typeface="Arial Nova Light" panose="020B0304020202020204" pitchFamily="34" charset="0"/>
              </a:rPr>
              <a:t>VES (Volume d’éjection systolique) : Volume de sang éjecté dans le corps à la fin de chaque systole</a:t>
            </a:r>
          </a:p>
        </p:txBody>
      </p:sp>
      <p:sp>
        <p:nvSpPr>
          <p:cNvPr id="30" name="ZoneTexte 29">
            <a:extLst>
              <a:ext uri="{FF2B5EF4-FFF2-40B4-BE49-F238E27FC236}">
                <a16:creationId xmlns:a16="http://schemas.microsoft.com/office/drawing/2014/main" id="{BE8765F0-6B10-720A-40CE-0FF22007CF8E}"/>
              </a:ext>
            </a:extLst>
          </p:cNvPr>
          <p:cNvSpPr txBox="1"/>
          <p:nvPr/>
        </p:nvSpPr>
        <p:spPr>
          <a:xfrm>
            <a:off x="181478" y="4380328"/>
            <a:ext cx="8400547" cy="646331"/>
          </a:xfrm>
          <a:prstGeom prst="rect">
            <a:avLst/>
          </a:prstGeom>
          <a:noFill/>
        </p:spPr>
        <p:txBody>
          <a:bodyPr wrap="square" rtlCol="0">
            <a:spAutoFit/>
          </a:bodyPr>
          <a:lstStyle/>
          <a:p>
            <a:r>
              <a:rPr lang="fr-FR" dirty="0">
                <a:latin typeface="Arial Nova Light" panose="020B0304020202020204" pitchFamily="34" charset="0"/>
              </a:rPr>
              <a:t>Ici, le calcul de l’incertitude est beaucoup trop complexe ; on va admettre que l’erreur globale est de 5%, erreur venant du manomètre</a:t>
            </a:r>
          </a:p>
        </p:txBody>
      </p:sp>
      <mc:AlternateContent xmlns:mc="http://schemas.openxmlformats.org/markup-compatibility/2006" xmlns:a14="http://schemas.microsoft.com/office/drawing/2010/main">
        <mc:Choice Requires="a14">
          <p:sp>
            <p:nvSpPr>
              <p:cNvPr id="32" name="ZoneTexte 31">
                <a:extLst>
                  <a:ext uri="{FF2B5EF4-FFF2-40B4-BE49-F238E27FC236}">
                    <a16:creationId xmlns:a16="http://schemas.microsoft.com/office/drawing/2014/main" id="{2FDCF0E3-9F46-1B3F-F22B-FAAC853B5235}"/>
                  </a:ext>
                </a:extLst>
              </p:cNvPr>
              <p:cNvSpPr txBox="1"/>
              <p:nvPr/>
            </p:nvSpPr>
            <p:spPr>
              <a:xfrm>
                <a:off x="4371154" y="907298"/>
                <a:ext cx="4210871" cy="923330"/>
              </a:xfrm>
              <a:prstGeom prst="rect">
                <a:avLst/>
              </a:prstGeom>
              <a:noFill/>
            </p:spPr>
            <p:txBody>
              <a:bodyPr wrap="square" rtlCol="0">
                <a:spAutoFit/>
              </a:bodyPr>
              <a:lstStyle/>
              <a:p>
                <a14:m>
                  <m:oMath xmlns:m="http://schemas.openxmlformats.org/officeDocument/2006/math">
                    <m:sSub>
                      <m:sSubPr>
                        <m:ctrlPr>
                          <a:rPr lang="fr-FR" sz="1800" i="1" dirty="0" smtClean="0">
                            <a:latin typeface="Cambria Math" panose="02040503050406030204" pitchFamily="18" charset="0"/>
                          </a:rPr>
                        </m:ctrlPr>
                      </m:sSubPr>
                      <m:e>
                        <m:r>
                          <m:rPr>
                            <m:sty m:val="p"/>
                          </m:rPr>
                          <a:rPr lang="fr-FR" sz="1800" b="0" i="0" dirty="0" smtClean="0">
                            <a:latin typeface="Cambria Math" panose="02040503050406030204" pitchFamily="18" charset="0"/>
                          </a:rPr>
                          <m:t>σ</m:t>
                        </m:r>
                      </m:e>
                      <m:sub>
                        <m:r>
                          <m:rPr>
                            <m:sty m:val="p"/>
                          </m:rPr>
                          <a:rPr lang="fr-FR" sz="1800" b="0" i="0" dirty="0" smtClean="0">
                            <a:latin typeface="Cambria Math" panose="02040503050406030204" pitchFamily="18" charset="0"/>
                          </a:rPr>
                          <m:t>PA</m:t>
                        </m:r>
                      </m:sub>
                    </m:sSub>
                  </m:oMath>
                </a14:m>
                <a:r>
                  <a:rPr lang="fr-FR" dirty="0">
                    <a:latin typeface="Arial Nova Light" panose="020B0304020202020204" pitchFamily="34" charset="0"/>
                  </a:rPr>
                  <a:t> :écart type de la pression artérielle</a:t>
                </a:r>
              </a:p>
              <a:p>
                <a:pPr marL="285750" indent="-285750">
                  <a:buFont typeface="Symbol" panose="05050102010706020507" pitchFamily="18" charset="2"/>
                  <a:buChar char="c"/>
                </a:pPr>
                <a:r>
                  <a:rPr lang="fr-FR" dirty="0">
                    <a:latin typeface="Arial Nova Light" panose="020B0304020202020204" pitchFamily="34" charset="0"/>
                  </a:rPr>
                  <a:t>:  Facteur khi : image d’une fonction multi polynomiale </a:t>
                </a:r>
              </a:p>
            </p:txBody>
          </p:sp>
        </mc:Choice>
        <mc:Fallback xmlns="">
          <p:sp>
            <p:nvSpPr>
              <p:cNvPr id="32" name="ZoneTexte 31">
                <a:extLst>
                  <a:ext uri="{FF2B5EF4-FFF2-40B4-BE49-F238E27FC236}">
                    <a16:creationId xmlns:a16="http://schemas.microsoft.com/office/drawing/2014/main" id="{2FDCF0E3-9F46-1B3F-F22B-FAAC853B5235}"/>
                  </a:ext>
                </a:extLst>
              </p:cNvPr>
              <p:cNvSpPr txBox="1">
                <a:spLocks noRot="1" noChangeAspect="1" noMove="1" noResize="1" noEditPoints="1" noAdjustHandles="1" noChangeArrowheads="1" noChangeShapeType="1" noTextEdit="1"/>
              </p:cNvSpPr>
              <p:nvPr/>
            </p:nvSpPr>
            <p:spPr>
              <a:xfrm>
                <a:off x="4371154" y="907298"/>
                <a:ext cx="4210871" cy="923330"/>
              </a:xfrm>
              <a:prstGeom prst="rect">
                <a:avLst/>
              </a:prstGeom>
              <a:blipFill>
                <a:blip r:embed="rId4"/>
                <a:stretch>
                  <a:fillRect l="-1158" t="-3311" b="-10596"/>
                </a:stretch>
              </a:blipFill>
            </p:spPr>
            <p:txBody>
              <a:bodyPr/>
              <a:lstStyle/>
              <a:p>
                <a:r>
                  <a:rPr lang="fr-FR">
                    <a:noFill/>
                  </a:rPr>
                  <a:t> </a:t>
                </a:r>
              </a:p>
            </p:txBody>
          </p:sp>
        </mc:Fallback>
      </mc:AlternateContent>
      <p:sp>
        <p:nvSpPr>
          <p:cNvPr id="14" name="Rectangle 13">
            <a:extLst>
              <a:ext uri="{FF2B5EF4-FFF2-40B4-BE49-F238E27FC236}">
                <a16:creationId xmlns:a16="http://schemas.microsoft.com/office/drawing/2014/main" id="{4AAD2428-39BF-3FA9-B178-E549836A049A}"/>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pic>
        <p:nvPicPr>
          <p:cNvPr id="5" name="Image 4" descr="Une image contenant texte&#10;&#10;Description générée automatiquement">
            <a:extLst>
              <a:ext uri="{FF2B5EF4-FFF2-40B4-BE49-F238E27FC236}">
                <a16:creationId xmlns:a16="http://schemas.microsoft.com/office/drawing/2014/main" id="{2CBAA626-25C5-FCEE-66A2-425F88F19A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1478" y="2698090"/>
            <a:ext cx="5306803" cy="1083589"/>
          </a:xfrm>
          <a:prstGeom prst="rect">
            <a:avLst/>
          </a:prstGeom>
        </p:spPr>
      </p:pic>
      <p:sp>
        <p:nvSpPr>
          <p:cNvPr id="16" name="ZoneTexte 15">
            <a:extLst>
              <a:ext uri="{FF2B5EF4-FFF2-40B4-BE49-F238E27FC236}">
                <a16:creationId xmlns:a16="http://schemas.microsoft.com/office/drawing/2014/main" id="{7C3BB884-0E74-A794-6540-6342ED65D4B3}"/>
              </a:ext>
            </a:extLst>
          </p:cNvPr>
          <p:cNvSpPr txBox="1"/>
          <p:nvPr/>
        </p:nvSpPr>
        <p:spPr>
          <a:xfrm>
            <a:off x="64656" y="369455"/>
            <a:ext cx="4091242" cy="369332"/>
          </a:xfrm>
          <a:prstGeom prst="rect">
            <a:avLst/>
          </a:prstGeom>
          <a:noFill/>
        </p:spPr>
        <p:txBody>
          <a:bodyPr wrap="square" rtlCol="0">
            <a:spAutoFit/>
          </a:bodyPr>
          <a:lstStyle/>
          <a:p>
            <a:r>
              <a:rPr lang="fr-FR" b="1" u="sng" dirty="0">
                <a:latin typeface="Arial Nova Light" panose="020B0304020202020204" pitchFamily="34" charset="0"/>
              </a:rPr>
              <a:t>Principe de l’analyse de l’onde de pouls </a:t>
            </a:r>
          </a:p>
        </p:txBody>
      </p:sp>
      <p:sp>
        <p:nvSpPr>
          <p:cNvPr id="18" name="Rectangle 17">
            <a:extLst>
              <a:ext uri="{FF2B5EF4-FFF2-40B4-BE49-F238E27FC236}">
                <a16:creationId xmlns:a16="http://schemas.microsoft.com/office/drawing/2014/main" id="{2C885BE3-6C7E-8B65-5EBD-B7BDE3AAE749}"/>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19 / 27</a:t>
            </a:r>
          </a:p>
        </p:txBody>
      </p:sp>
    </p:spTree>
    <p:extLst>
      <p:ext uri="{BB962C8B-B14F-4D97-AF65-F5344CB8AC3E}">
        <p14:creationId xmlns:p14="http://schemas.microsoft.com/office/powerpoint/2010/main" val="18504279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D7714-EBC5-B7B9-C705-120E4CEFE135}"/>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FBCA2660-587B-E98F-5E39-140A307A0B92}"/>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 / 27</a:t>
            </a:r>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Introduction</a:t>
            </a:r>
          </a:p>
        </p:txBody>
      </p:sp>
      <p:sp>
        <p:nvSpPr>
          <p:cNvPr id="10" name="ZoneTexte 9">
            <a:extLst>
              <a:ext uri="{FF2B5EF4-FFF2-40B4-BE49-F238E27FC236}">
                <a16:creationId xmlns:a16="http://schemas.microsoft.com/office/drawing/2014/main" id="{0C635283-32FF-AEB5-FE98-F5C5268C25E5}"/>
              </a:ext>
            </a:extLst>
          </p:cNvPr>
          <p:cNvSpPr txBox="1"/>
          <p:nvPr/>
        </p:nvSpPr>
        <p:spPr>
          <a:xfrm>
            <a:off x="166254" y="556280"/>
            <a:ext cx="7980218" cy="2031325"/>
          </a:xfrm>
          <a:prstGeom prst="rect">
            <a:avLst/>
          </a:prstGeom>
          <a:noFill/>
        </p:spPr>
        <p:txBody>
          <a:bodyPr wrap="square">
            <a:spAutoFit/>
          </a:bodyPr>
          <a:lstStyle/>
          <a:p>
            <a:r>
              <a:rPr lang="fr-FR" dirty="0">
                <a:latin typeface="Arial Nova Light" panose="020B0304020202020204" pitchFamily="34" charset="0"/>
              </a:rPr>
              <a:t>Afflux massif dans les hôpitaux à cause de la pandémie</a:t>
            </a:r>
          </a:p>
          <a:p>
            <a:endParaRPr lang="fr-FR" dirty="0">
              <a:latin typeface="Arial Nova Light" panose="020B0304020202020204" pitchFamily="34" charset="0"/>
            </a:endParaRPr>
          </a:p>
          <a:p>
            <a:r>
              <a:rPr lang="fr-FR" dirty="0">
                <a:latin typeface="Arial Nova Light" panose="020B0304020202020204" pitchFamily="34" charset="0"/>
              </a:rPr>
              <a:t>Pas assez de matériel, ni de personnel soignant </a:t>
            </a:r>
          </a:p>
          <a:p>
            <a:endParaRPr lang="fr-FR" dirty="0">
              <a:latin typeface="Arial Nova Light" panose="020B0304020202020204" pitchFamily="34" charset="0"/>
            </a:endParaRPr>
          </a:p>
          <a:p>
            <a:r>
              <a:rPr lang="fr-FR" dirty="0">
                <a:latin typeface="Arial Nova Light" panose="020B0304020202020204" pitchFamily="34" charset="0"/>
              </a:rPr>
              <a:t>Deux solutions :</a:t>
            </a:r>
          </a:p>
          <a:p>
            <a:pPr marL="742950" lvl="1" indent="-285750">
              <a:buFont typeface="Arial" panose="020B0604020202020204" pitchFamily="34" charset="0"/>
              <a:buChar char="•"/>
            </a:pPr>
            <a:r>
              <a:rPr lang="fr-FR" dirty="0">
                <a:latin typeface="Arial Nova Light" panose="020B0304020202020204" pitchFamily="34" charset="0"/>
              </a:rPr>
              <a:t>Avoir plus de matériel, mais aussi plus de personnel soignant</a:t>
            </a:r>
          </a:p>
          <a:p>
            <a:pPr marL="742950" lvl="1" indent="-285750">
              <a:buFont typeface="Arial" panose="020B0604020202020204" pitchFamily="34" charset="0"/>
              <a:buChar char="•"/>
            </a:pPr>
            <a:r>
              <a:rPr lang="fr-FR" dirty="0">
                <a:latin typeface="Arial Nova Light" panose="020B0304020202020204" pitchFamily="34" charset="0"/>
              </a:rPr>
              <a:t>Faire les diagnostiques chez soi </a:t>
            </a:r>
          </a:p>
        </p:txBody>
      </p:sp>
      <p:pic>
        <p:nvPicPr>
          <p:cNvPr id="5" name="Image 4">
            <a:extLst>
              <a:ext uri="{FF2B5EF4-FFF2-40B4-BE49-F238E27FC236}">
                <a16:creationId xmlns:a16="http://schemas.microsoft.com/office/drawing/2014/main" id="{2FF1B9B0-E347-9E0A-0F02-D53274BC62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96" y="3055282"/>
            <a:ext cx="8517407" cy="3246438"/>
          </a:xfrm>
          <a:prstGeom prst="rect">
            <a:avLst/>
          </a:prstGeom>
        </p:spPr>
      </p:pic>
    </p:spTree>
    <p:extLst>
      <p:ext uri="{BB962C8B-B14F-4D97-AF65-F5344CB8AC3E}">
        <p14:creationId xmlns:p14="http://schemas.microsoft.com/office/powerpoint/2010/main" val="21285215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sp>
        <p:nvSpPr>
          <p:cNvPr id="25" name="ZoneTexte 24">
            <a:extLst>
              <a:ext uri="{FF2B5EF4-FFF2-40B4-BE49-F238E27FC236}">
                <a16:creationId xmlns:a16="http://schemas.microsoft.com/office/drawing/2014/main" id="{14F2CEA9-12AE-8C6E-2665-B3CC4955A42F}"/>
              </a:ext>
            </a:extLst>
          </p:cNvPr>
          <p:cNvSpPr txBox="1"/>
          <p:nvPr/>
        </p:nvSpPr>
        <p:spPr>
          <a:xfrm>
            <a:off x="132303" y="838242"/>
            <a:ext cx="8879393" cy="3970318"/>
          </a:xfrm>
          <a:prstGeom prst="rect">
            <a:avLst/>
          </a:prstGeom>
          <a:noFill/>
        </p:spPr>
        <p:txBody>
          <a:bodyPr wrap="square" rtlCol="0">
            <a:spAutoFit/>
          </a:bodyPr>
          <a:lstStyle/>
          <a:p>
            <a:r>
              <a:rPr lang="fr-FR" b="1" u="sng" dirty="0">
                <a:latin typeface="Arial Nova Light" panose="020B0304020202020204" pitchFamily="34" charset="0"/>
              </a:rPr>
              <a:t>Conclusion et critique: </a:t>
            </a:r>
          </a:p>
          <a:p>
            <a:endParaRPr lang="fr-FR" b="1" u="sng" dirty="0">
              <a:latin typeface="Arial Nova Light" panose="020B0304020202020204" pitchFamily="34" charset="0"/>
            </a:endParaRPr>
          </a:p>
          <a:p>
            <a:r>
              <a:rPr lang="fr-FR" b="1" u="sng" dirty="0">
                <a:latin typeface="Arial Nova Light" panose="020B0304020202020204" pitchFamily="34" charset="0"/>
              </a:rPr>
              <a:t>La fonction pour le facteur Khi m’a été fourni par le docteur Delphine Plan, sans plus de précision, étant donné que la vraie formule appartient à la propriété intellectuelle du laboratoire. (Edwards </a:t>
            </a:r>
            <a:r>
              <a:rPr lang="fr-FR" b="1" u="sng" dirty="0" err="1">
                <a:latin typeface="Arial Nova Light" panose="020B0304020202020204" pitchFamily="34" charset="0"/>
              </a:rPr>
              <a:t>Lifesciences</a:t>
            </a:r>
            <a:r>
              <a:rPr lang="fr-FR" b="1" u="sng" dirty="0">
                <a:latin typeface="Arial Nova Light" panose="020B0304020202020204" pitchFamily="34" charset="0"/>
              </a:rPr>
              <a:t>)  </a:t>
            </a:r>
          </a:p>
          <a:p>
            <a:r>
              <a:rPr lang="fr-FR" b="1" u="sng" dirty="0">
                <a:latin typeface="Arial Nova Light" panose="020B0304020202020204" pitchFamily="34" charset="0"/>
              </a:rPr>
              <a:t>Il est donc probable que le docteur m’est fournie une fonction qui me permet d’avoir les valeurs que j’attendais dans mon intérêt.  </a:t>
            </a:r>
          </a:p>
          <a:p>
            <a:endParaRPr lang="fr-FR" b="1" u="sng" dirty="0">
              <a:latin typeface="Arial Nova Light" panose="020B0304020202020204" pitchFamily="34" charset="0"/>
            </a:endParaRPr>
          </a:p>
          <a:p>
            <a:r>
              <a:rPr lang="fr-FR" dirty="0">
                <a:latin typeface="Arial Nova Light" panose="020B0304020202020204" pitchFamily="34" charset="0"/>
              </a:rPr>
              <a:t>On va admettre pour la suite que tout est correct. </a:t>
            </a:r>
          </a:p>
          <a:p>
            <a:endParaRPr lang="fr-FR" dirty="0">
              <a:latin typeface="Arial Nova Light" panose="020B0304020202020204" pitchFamily="34" charset="0"/>
            </a:endParaRPr>
          </a:p>
          <a:p>
            <a:r>
              <a:rPr lang="fr-FR" dirty="0">
                <a:latin typeface="Arial Nova Light" panose="020B0304020202020204" pitchFamily="34" charset="0"/>
              </a:rPr>
              <a:t>Par le débitmètre placé dans le circuit, je sais que j’ai 5,054 ± 0,25 L/min (±5%).</a:t>
            </a:r>
          </a:p>
          <a:p>
            <a:r>
              <a:rPr lang="fr-FR" dirty="0">
                <a:latin typeface="Arial Nova Light" panose="020B0304020202020204" pitchFamily="34" charset="0"/>
              </a:rPr>
              <a:t>Avec les valeurs obtenues et la formule fournie, j’obtiens 4,97 ± 0.25 L/min. </a:t>
            </a:r>
          </a:p>
          <a:p>
            <a:r>
              <a:rPr lang="fr-FR" dirty="0">
                <a:latin typeface="Arial Nova Light" panose="020B0304020202020204" pitchFamily="34" charset="0"/>
              </a:rPr>
              <a:t>On peut donc dire que mon modèle est valide et qu’il respecte la contrainte de précision du cahier des charges </a:t>
            </a:r>
          </a:p>
        </p:txBody>
      </p:sp>
      <p:sp>
        <p:nvSpPr>
          <p:cNvPr id="14" name="Rectangle 13">
            <a:extLst>
              <a:ext uri="{FF2B5EF4-FFF2-40B4-BE49-F238E27FC236}">
                <a16:creationId xmlns:a16="http://schemas.microsoft.com/office/drawing/2014/main" id="{4AAD2428-39BF-3FA9-B178-E549836A049A}"/>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6" name="ZoneTexte 15">
            <a:extLst>
              <a:ext uri="{FF2B5EF4-FFF2-40B4-BE49-F238E27FC236}">
                <a16:creationId xmlns:a16="http://schemas.microsoft.com/office/drawing/2014/main" id="{7C3BB884-0E74-A794-6540-6342ED65D4B3}"/>
              </a:ext>
            </a:extLst>
          </p:cNvPr>
          <p:cNvSpPr txBox="1"/>
          <p:nvPr/>
        </p:nvSpPr>
        <p:spPr>
          <a:xfrm>
            <a:off x="64656" y="369455"/>
            <a:ext cx="4091242" cy="369332"/>
          </a:xfrm>
          <a:prstGeom prst="rect">
            <a:avLst/>
          </a:prstGeom>
          <a:noFill/>
        </p:spPr>
        <p:txBody>
          <a:bodyPr wrap="square" rtlCol="0">
            <a:spAutoFit/>
          </a:bodyPr>
          <a:lstStyle/>
          <a:p>
            <a:r>
              <a:rPr lang="fr-FR" b="1" u="sng" dirty="0">
                <a:latin typeface="Arial Nova Light" panose="020B0304020202020204" pitchFamily="34" charset="0"/>
              </a:rPr>
              <a:t>Principe de l’analyse de l’onde de pouls </a:t>
            </a:r>
          </a:p>
        </p:txBody>
      </p:sp>
      <p:sp>
        <p:nvSpPr>
          <p:cNvPr id="18" name="Rectangle 17">
            <a:extLst>
              <a:ext uri="{FF2B5EF4-FFF2-40B4-BE49-F238E27FC236}">
                <a16:creationId xmlns:a16="http://schemas.microsoft.com/office/drawing/2014/main" id="{6D2806E5-FA24-1EF2-88FF-08F3ED8E02B4}"/>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20 / 27</a:t>
            </a:r>
          </a:p>
        </p:txBody>
      </p:sp>
    </p:spTree>
    <p:extLst>
      <p:ext uri="{BB962C8B-B14F-4D97-AF65-F5344CB8AC3E}">
        <p14:creationId xmlns:p14="http://schemas.microsoft.com/office/powerpoint/2010/main" val="339943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sp>
        <p:nvSpPr>
          <p:cNvPr id="10" name="Rectangle 9">
            <a:extLst>
              <a:ext uri="{FF2B5EF4-FFF2-40B4-BE49-F238E27FC236}">
                <a16:creationId xmlns:a16="http://schemas.microsoft.com/office/drawing/2014/main" id="{5D38F502-B60A-E034-E2C0-AF113FD0D9CD}"/>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pic>
        <p:nvPicPr>
          <p:cNvPr id="3" name="Image 2">
            <a:extLst>
              <a:ext uri="{FF2B5EF4-FFF2-40B4-BE49-F238E27FC236}">
                <a16:creationId xmlns:a16="http://schemas.microsoft.com/office/drawing/2014/main" id="{7B19897C-3025-0FE4-C445-86CD704951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5153" y="839169"/>
            <a:ext cx="5852120" cy="3036246"/>
          </a:xfrm>
          <a:prstGeom prst="rect">
            <a:avLst/>
          </a:prstGeom>
        </p:spPr>
      </p:pic>
      <p:grpSp>
        <p:nvGrpSpPr>
          <p:cNvPr id="12" name="Groupe 11">
            <a:extLst>
              <a:ext uri="{FF2B5EF4-FFF2-40B4-BE49-F238E27FC236}">
                <a16:creationId xmlns:a16="http://schemas.microsoft.com/office/drawing/2014/main" id="{DF3C7A1D-8E01-B1B1-11E7-2773F98DA1A4}"/>
              </a:ext>
            </a:extLst>
          </p:cNvPr>
          <p:cNvGrpSpPr/>
          <p:nvPr/>
        </p:nvGrpSpPr>
        <p:grpSpPr>
          <a:xfrm>
            <a:off x="1173039" y="4597478"/>
            <a:ext cx="6116855" cy="914400"/>
            <a:chOff x="420257" y="5068457"/>
            <a:chExt cx="6116855" cy="914400"/>
          </a:xfrm>
        </p:grpSpPr>
        <p:pic>
          <p:nvPicPr>
            <p:cNvPr id="13" name="Graphique 12" descr="Cœur avec battements contour">
              <a:extLst>
                <a:ext uri="{FF2B5EF4-FFF2-40B4-BE49-F238E27FC236}">
                  <a16:creationId xmlns:a16="http://schemas.microsoft.com/office/drawing/2014/main" id="{9C65B795-F738-6D2C-F806-ED18B23DB44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257" y="5068457"/>
              <a:ext cx="914400" cy="914400"/>
            </a:xfrm>
            <a:prstGeom prst="rect">
              <a:avLst/>
            </a:prstGeom>
          </p:spPr>
        </p:pic>
        <p:grpSp>
          <p:nvGrpSpPr>
            <p:cNvPr id="14" name="Groupe 13">
              <a:extLst>
                <a:ext uri="{FF2B5EF4-FFF2-40B4-BE49-F238E27FC236}">
                  <a16:creationId xmlns:a16="http://schemas.microsoft.com/office/drawing/2014/main" id="{6BC0F512-B3C0-21F5-F1A6-D5FC81C9282C}"/>
                </a:ext>
              </a:extLst>
            </p:cNvPr>
            <p:cNvGrpSpPr/>
            <p:nvPr/>
          </p:nvGrpSpPr>
          <p:grpSpPr>
            <a:xfrm>
              <a:off x="878727" y="5236795"/>
              <a:ext cx="5658385" cy="580805"/>
              <a:chOff x="878727" y="5236795"/>
              <a:chExt cx="5658385" cy="580805"/>
            </a:xfrm>
          </p:grpSpPr>
          <p:cxnSp>
            <p:nvCxnSpPr>
              <p:cNvPr id="15" name="Connecteur droit 14">
                <a:extLst>
                  <a:ext uri="{FF2B5EF4-FFF2-40B4-BE49-F238E27FC236}">
                    <a16:creationId xmlns:a16="http://schemas.microsoft.com/office/drawing/2014/main" id="{033CE8EC-D41C-D31B-AAC3-00A2874CF91F}"/>
                  </a:ext>
                </a:extLst>
              </p:cNvPr>
              <p:cNvCxnSpPr/>
              <p:nvPr/>
            </p:nvCxnSpPr>
            <p:spPr>
              <a:xfrm flipV="1">
                <a:off x="878727" y="5367600"/>
                <a:ext cx="0" cy="450000"/>
              </a:xfrm>
              <a:prstGeom prst="line">
                <a:avLst/>
              </a:prstGeom>
            </p:spPr>
            <p:style>
              <a:lnRef idx="1">
                <a:schemeClr val="dk1"/>
              </a:lnRef>
              <a:fillRef idx="0">
                <a:schemeClr val="dk1"/>
              </a:fillRef>
              <a:effectRef idx="0">
                <a:schemeClr val="dk1"/>
              </a:effectRef>
              <a:fontRef idx="minor">
                <a:schemeClr val="tx1"/>
              </a:fontRef>
            </p:style>
          </p:cxnSp>
          <p:cxnSp>
            <p:nvCxnSpPr>
              <p:cNvPr id="16" name="Connecteur droit 15">
                <a:extLst>
                  <a:ext uri="{FF2B5EF4-FFF2-40B4-BE49-F238E27FC236}">
                    <a16:creationId xmlns:a16="http://schemas.microsoft.com/office/drawing/2014/main" id="{AE196CD6-9FB0-066A-2FAC-4A798E057A96}"/>
                  </a:ext>
                </a:extLst>
              </p:cNvPr>
              <p:cNvCxnSpPr/>
              <p:nvPr/>
            </p:nvCxnSpPr>
            <p:spPr>
              <a:xfrm>
                <a:off x="1184289" y="5367600"/>
                <a:ext cx="435864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ZoneTexte 16">
                <a:extLst>
                  <a:ext uri="{FF2B5EF4-FFF2-40B4-BE49-F238E27FC236}">
                    <a16:creationId xmlns:a16="http://schemas.microsoft.com/office/drawing/2014/main" id="{9866FBF1-ECD0-B728-B463-F5AB1C992931}"/>
                  </a:ext>
                </a:extLst>
              </p:cNvPr>
              <p:cNvSpPr txBox="1"/>
              <p:nvPr/>
            </p:nvSpPr>
            <p:spPr>
              <a:xfrm>
                <a:off x="5542929" y="5236795"/>
                <a:ext cx="994183" cy="261610"/>
              </a:xfrm>
              <a:prstGeom prst="rect">
                <a:avLst/>
              </a:prstGeom>
              <a:noFill/>
            </p:spPr>
            <p:txBody>
              <a:bodyPr wrap="none" rtlCol="0">
                <a:spAutoFit/>
              </a:bodyPr>
              <a:lstStyle/>
              <a:p>
                <a:r>
                  <a:rPr lang="fr-FR" sz="1100" dirty="0">
                    <a:solidFill>
                      <a:srgbClr val="C00000"/>
                    </a:solidFill>
                    <a:latin typeface="Arial Nova Light" panose="020B0304020202020204" pitchFamily="34" charset="0"/>
                  </a:rPr>
                  <a:t>Aorte / Artère</a:t>
                </a:r>
              </a:p>
            </p:txBody>
          </p:sp>
        </p:grpSp>
      </p:grpSp>
      <p:sp>
        <p:nvSpPr>
          <p:cNvPr id="2" name="Légende : encadrée 1">
            <a:extLst>
              <a:ext uri="{FF2B5EF4-FFF2-40B4-BE49-F238E27FC236}">
                <a16:creationId xmlns:a16="http://schemas.microsoft.com/office/drawing/2014/main" id="{5D1F223C-EF78-8154-BB67-5E849F45C78F}"/>
              </a:ext>
            </a:extLst>
          </p:cNvPr>
          <p:cNvSpPr/>
          <p:nvPr/>
        </p:nvSpPr>
        <p:spPr>
          <a:xfrm>
            <a:off x="5486467" y="4089445"/>
            <a:ext cx="1618488" cy="314036"/>
          </a:xfrm>
          <a:prstGeom prst="borderCallout1">
            <a:avLst>
              <a:gd name="adj1" fmla="val 99412"/>
              <a:gd name="adj2" fmla="val 47981"/>
              <a:gd name="adj3" fmla="val 243721"/>
              <a:gd name="adj4" fmla="val 48192"/>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latin typeface="Arial Nova Light" panose="020B0304020202020204" pitchFamily="34" charset="0"/>
              </a:rPr>
              <a:t>Thermomètre</a:t>
            </a:r>
          </a:p>
        </p:txBody>
      </p:sp>
      <p:sp>
        <p:nvSpPr>
          <p:cNvPr id="20" name="ZoneTexte 19">
            <a:extLst>
              <a:ext uri="{FF2B5EF4-FFF2-40B4-BE49-F238E27FC236}">
                <a16:creationId xmlns:a16="http://schemas.microsoft.com/office/drawing/2014/main" id="{78B72D18-00CA-B5C2-563A-4AA3F702A2DC}"/>
              </a:ext>
            </a:extLst>
          </p:cNvPr>
          <p:cNvSpPr txBox="1"/>
          <p:nvPr/>
        </p:nvSpPr>
        <p:spPr>
          <a:xfrm>
            <a:off x="64656" y="369455"/>
            <a:ext cx="2918689" cy="369332"/>
          </a:xfrm>
          <a:prstGeom prst="rect">
            <a:avLst/>
          </a:prstGeom>
          <a:noFill/>
        </p:spPr>
        <p:txBody>
          <a:bodyPr wrap="square" rtlCol="0">
            <a:spAutoFit/>
          </a:bodyPr>
          <a:lstStyle/>
          <a:p>
            <a:r>
              <a:rPr lang="fr-FR" b="1" u="sng" dirty="0">
                <a:latin typeface="Arial Nova Light" panose="020B0304020202020204" pitchFamily="34" charset="0"/>
              </a:rPr>
              <a:t>Principe de thermodilution</a:t>
            </a:r>
          </a:p>
        </p:txBody>
      </p:sp>
      <p:sp>
        <p:nvSpPr>
          <p:cNvPr id="19" name="Légende : encadrée 18">
            <a:extLst>
              <a:ext uri="{FF2B5EF4-FFF2-40B4-BE49-F238E27FC236}">
                <a16:creationId xmlns:a16="http://schemas.microsoft.com/office/drawing/2014/main" id="{5786BC1E-5AE8-B4C9-41EC-E87EC9301E9F}"/>
              </a:ext>
            </a:extLst>
          </p:cNvPr>
          <p:cNvSpPr/>
          <p:nvPr/>
        </p:nvSpPr>
        <p:spPr>
          <a:xfrm>
            <a:off x="268129" y="5621293"/>
            <a:ext cx="1618488" cy="314036"/>
          </a:xfrm>
          <a:prstGeom prst="borderCallout1">
            <a:avLst>
              <a:gd name="adj1" fmla="val 411"/>
              <a:gd name="adj2" fmla="val 93555"/>
              <a:gd name="adj3" fmla="val -226044"/>
              <a:gd name="adj4" fmla="val 138964"/>
            </a:avLst>
          </a:prstGeom>
          <a:solidFill>
            <a:schemeClr val="accent1"/>
          </a:solidFill>
          <a:ln>
            <a:solidFill>
              <a:schemeClr val="accent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fr-FR" dirty="0">
                <a:latin typeface="Arial Nova Light" panose="020B0304020202020204" pitchFamily="34" charset="0"/>
              </a:rPr>
              <a:t>Seringue</a:t>
            </a:r>
          </a:p>
        </p:txBody>
      </p:sp>
      <p:cxnSp>
        <p:nvCxnSpPr>
          <p:cNvPr id="8" name="Connecteur droit 7">
            <a:extLst>
              <a:ext uri="{FF2B5EF4-FFF2-40B4-BE49-F238E27FC236}">
                <a16:creationId xmlns:a16="http://schemas.microsoft.com/office/drawing/2014/main" id="{252BE82C-618A-2DBB-364B-734EA10605C4}"/>
              </a:ext>
            </a:extLst>
          </p:cNvPr>
          <p:cNvCxnSpPr/>
          <p:nvPr/>
        </p:nvCxnSpPr>
        <p:spPr>
          <a:xfrm>
            <a:off x="4206702" y="1858354"/>
            <a:ext cx="0" cy="1071418"/>
          </a:xfrm>
          <a:prstGeom prst="line">
            <a:avLst/>
          </a:prstGeom>
          <a:ln w="12700"/>
        </p:spPr>
        <p:style>
          <a:lnRef idx="1">
            <a:schemeClr val="dk1"/>
          </a:lnRef>
          <a:fillRef idx="0">
            <a:schemeClr val="dk1"/>
          </a:fillRef>
          <a:effectRef idx="0">
            <a:schemeClr val="dk1"/>
          </a:effectRef>
          <a:fontRef idx="minor">
            <a:schemeClr val="tx1"/>
          </a:fontRef>
        </p:style>
      </p:cxnSp>
      <p:sp>
        <p:nvSpPr>
          <p:cNvPr id="21" name="ZoneTexte 20">
            <a:extLst>
              <a:ext uri="{FF2B5EF4-FFF2-40B4-BE49-F238E27FC236}">
                <a16:creationId xmlns:a16="http://schemas.microsoft.com/office/drawing/2014/main" id="{39227CD4-4A4F-4442-CD36-D46CB0D6E5BA}"/>
              </a:ext>
            </a:extLst>
          </p:cNvPr>
          <p:cNvSpPr txBox="1"/>
          <p:nvPr/>
        </p:nvSpPr>
        <p:spPr>
          <a:xfrm>
            <a:off x="3831439" y="1581780"/>
            <a:ext cx="750526" cy="261610"/>
          </a:xfrm>
          <a:prstGeom prst="rect">
            <a:avLst/>
          </a:prstGeom>
          <a:noFill/>
        </p:spPr>
        <p:txBody>
          <a:bodyPr wrap="none" rtlCol="0">
            <a:spAutoFit/>
          </a:bodyPr>
          <a:lstStyle/>
          <a:p>
            <a:r>
              <a:rPr lang="fr-FR" sz="1050" dirty="0">
                <a:latin typeface="Helvetica" panose="020B0604020202020204" pitchFamily="34" charset="0"/>
                <a:cs typeface="Helvetica" panose="020B0604020202020204" pitchFamily="34" charset="0"/>
              </a:rPr>
              <a:t>Seringue</a:t>
            </a:r>
          </a:p>
        </p:txBody>
      </p:sp>
      <p:pic>
        <p:nvPicPr>
          <p:cNvPr id="23" name="Image 22">
            <a:extLst>
              <a:ext uri="{FF2B5EF4-FFF2-40B4-BE49-F238E27FC236}">
                <a16:creationId xmlns:a16="http://schemas.microsoft.com/office/drawing/2014/main" id="{871FF623-F4AA-A170-3141-0E3EC2006451}"/>
              </a:ext>
            </a:extLst>
          </p:cNvPr>
          <p:cNvPicPr>
            <a:picLocks noChangeAspect="1"/>
          </p:cNvPicPr>
          <p:nvPr/>
        </p:nvPicPr>
        <p:blipFill rotWithShape="1">
          <a:blip r:embed="rId3">
            <a:extLst>
              <a:ext uri="{28A0092B-C50C-407E-A947-70E740481C1C}">
                <a14:useLocalDpi xmlns:a14="http://schemas.microsoft.com/office/drawing/2010/main" val="0"/>
              </a:ext>
            </a:extLst>
          </a:blip>
          <a:srcRect l="68707" t="26174" r="-96" b="54426"/>
          <a:stretch/>
        </p:blipFill>
        <p:spPr>
          <a:xfrm rot="10800000">
            <a:off x="678788" y="2592673"/>
            <a:ext cx="1836919" cy="589031"/>
          </a:xfrm>
          <a:prstGeom prst="rect">
            <a:avLst/>
          </a:prstGeom>
        </p:spPr>
      </p:pic>
      <p:sp>
        <p:nvSpPr>
          <p:cNvPr id="5" name="Rectangle 4">
            <a:extLst>
              <a:ext uri="{FF2B5EF4-FFF2-40B4-BE49-F238E27FC236}">
                <a16:creationId xmlns:a16="http://schemas.microsoft.com/office/drawing/2014/main" id="{4E509A6C-37F7-5A87-3E70-299F70BF6145}"/>
              </a:ext>
            </a:extLst>
          </p:cNvPr>
          <p:cNvSpPr/>
          <p:nvPr/>
        </p:nvSpPr>
        <p:spPr>
          <a:xfrm>
            <a:off x="6456898" y="1250989"/>
            <a:ext cx="1879286" cy="1133183"/>
          </a:xfrm>
          <a:prstGeom prst="rect">
            <a:avLst/>
          </a:prstGeom>
          <a:ln>
            <a:solidFill>
              <a:schemeClr val="bg1"/>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fr-FR"/>
          </a:p>
        </p:txBody>
      </p:sp>
      <p:pic>
        <p:nvPicPr>
          <p:cNvPr id="24" name="Image 23">
            <a:extLst>
              <a:ext uri="{FF2B5EF4-FFF2-40B4-BE49-F238E27FC236}">
                <a16:creationId xmlns:a16="http://schemas.microsoft.com/office/drawing/2014/main" id="{3D5EB195-D68F-C3E2-80D8-3CA34C3ACBD2}"/>
              </a:ext>
            </a:extLst>
          </p:cNvPr>
          <p:cNvPicPr>
            <a:picLocks noChangeAspect="1"/>
          </p:cNvPicPr>
          <p:nvPr/>
        </p:nvPicPr>
        <p:blipFill rotWithShape="1">
          <a:blip r:embed="rId3">
            <a:extLst>
              <a:ext uri="{28A0092B-C50C-407E-A947-70E740481C1C}">
                <a14:useLocalDpi xmlns:a14="http://schemas.microsoft.com/office/drawing/2010/main" val="0"/>
              </a:ext>
            </a:extLst>
          </a:blip>
          <a:srcRect l="81744" t="19206" b="74273"/>
          <a:stretch/>
        </p:blipFill>
        <p:spPr>
          <a:xfrm>
            <a:off x="678788" y="2384172"/>
            <a:ext cx="1068375" cy="198000"/>
          </a:xfrm>
          <a:prstGeom prst="rect">
            <a:avLst/>
          </a:prstGeom>
        </p:spPr>
      </p:pic>
      <p:sp>
        <p:nvSpPr>
          <p:cNvPr id="26" name="Rectangle 25">
            <a:extLst>
              <a:ext uri="{FF2B5EF4-FFF2-40B4-BE49-F238E27FC236}">
                <a16:creationId xmlns:a16="http://schemas.microsoft.com/office/drawing/2014/main" id="{BC55CEFF-28AC-D661-AF78-1EDA613A4D2B}"/>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21 / 27</a:t>
            </a:r>
          </a:p>
        </p:txBody>
      </p:sp>
    </p:spTree>
    <p:extLst>
      <p:ext uri="{BB962C8B-B14F-4D97-AF65-F5344CB8AC3E}">
        <p14:creationId xmlns:p14="http://schemas.microsoft.com/office/powerpoint/2010/main" val="9864970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sp>
        <p:nvSpPr>
          <p:cNvPr id="19" name="ZoneTexte 18">
            <a:extLst>
              <a:ext uri="{FF2B5EF4-FFF2-40B4-BE49-F238E27FC236}">
                <a16:creationId xmlns:a16="http://schemas.microsoft.com/office/drawing/2014/main" id="{D23E3095-A042-8AF4-6BC9-B15C36DF8087}"/>
              </a:ext>
            </a:extLst>
          </p:cNvPr>
          <p:cNvSpPr txBox="1"/>
          <p:nvPr/>
        </p:nvSpPr>
        <p:spPr>
          <a:xfrm>
            <a:off x="64655" y="369455"/>
            <a:ext cx="2759410" cy="369332"/>
          </a:xfrm>
          <a:prstGeom prst="rect">
            <a:avLst/>
          </a:prstGeom>
          <a:noFill/>
        </p:spPr>
        <p:txBody>
          <a:bodyPr wrap="none" rtlCol="0">
            <a:spAutoFit/>
          </a:bodyPr>
          <a:lstStyle/>
          <a:p>
            <a:r>
              <a:rPr lang="fr-FR" b="1" u="sng" dirty="0">
                <a:latin typeface="Arial Nova Light" panose="020B0304020202020204" pitchFamily="34" charset="0"/>
              </a:rPr>
              <a:t>Principe de thermodilution</a:t>
            </a:r>
          </a:p>
        </p:txBody>
      </p:sp>
      <p:sp>
        <p:nvSpPr>
          <p:cNvPr id="10" name="Rectangle 9">
            <a:extLst>
              <a:ext uri="{FF2B5EF4-FFF2-40B4-BE49-F238E27FC236}">
                <a16:creationId xmlns:a16="http://schemas.microsoft.com/office/drawing/2014/main" id="{10100BAC-8FE0-1315-10D2-A0C969BC28C0}"/>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3" name="ZoneTexte 2">
            <a:extLst>
              <a:ext uri="{FF2B5EF4-FFF2-40B4-BE49-F238E27FC236}">
                <a16:creationId xmlns:a16="http://schemas.microsoft.com/office/drawing/2014/main" id="{3D9AC5C2-EF63-38C7-64B4-44799905932C}"/>
              </a:ext>
            </a:extLst>
          </p:cNvPr>
          <p:cNvSpPr txBox="1"/>
          <p:nvPr/>
        </p:nvSpPr>
        <p:spPr>
          <a:xfrm>
            <a:off x="83125" y="996294"/>
            <a:ext cx="8308400" cy="646331"/>
          </a:xfrm>
          <a:prstGeom prst="rect">
            <a:avLst/>
          </a:prstGeom>
          <a:noFill/>
        </p:spPr>
        <p:txBody>
          <a:bodyPr wrap="square" rtlCol="0">
            <a:spAutoFit/>
          </a:bodyPr>
          <a:lstStyle/>
          <a:p>
            <a:r>
              <a:rPr lang="fr-FR" dirty="0">
                <a:latin typeface="Arial Nova Light" panose="020B0304020202020204" pitchFamily="34" charset="0"/>
              </a:rPr>
              <a:t>Plus compliqué : nécessite de faire 1 tour du système sanguin.</a:t>
            </a:r>
          </a:p>
          <a:p>
            <a:r>
              <a:rPr lang="fr-FR" dirty="0">
                <a:latin typeface="Arial Nova Light" panose="020B0304020202020204" pitchFamily="34" charset="0"/>
              </a:rPr>
              <a:t>Le sang met entre 10 sec et 10 min à faire un tour </a:t>
            </a:r>
            <a:r>
              <a:rPr lang="fr-FR" baseline="30000" dirty="0">
                <a:latin typeface="Arial Nova Light" panose="020B0304020202020204" pitchFamily="34" charset="0"/>
              </a:rPr>
              <a:t>[6] </a:t>
            </a:r>
          </a:p>
        </p:txBody>
      </p:sp>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35491A09-FF4F-1EAC-C490-A23E2521DCE7}"/>
                  </a:ext>
                </a:extLst>
              </p:cNvPr>
              <p:cNvSpPr txBox="1"/>
              <p:nvPr/>
            </p:nvSpPr>
            <p:spPr>
              <a:xfrm>
                <a:off x="83125" y="2304856"/>
                <a:ext cx="7307770" cy="920060"/>
              </a:xfrm>
              <a:prstGeom prst="rect">
                <a:avLst/>
              </a:prstGeom>
              <a:noFill/>
            </p:spPr>
            <p:txBody>
              <a:bodyPr wrap="none" rtlCol="0">
                <a:spAutoFit/>
              </a:bodyPr>
              <a:lstStyle/>
              <a:p>
                <a:r>
                  <a:rPr lang="fr-FR" dirty="0">
                    <a:latin typeface="Arial Nova Light" panose="020B0304020202020204" pitchFamily="34" charset="0"/>
                  </a:rPr>
                  <a:t>Point de vue théorique : le sang est homogène, parfait, incompressible : </a:t>
                </a:r>
              </a:p>
              <a:p>
                <a:pPr/>
                <a14:m>
                  <m:oMathPara xmlns:m="http://schemas.openxmlformats.org/officeDocument/2006/math">
                    <m:oMathParaPr>
                      <m:jc m:val="left"/>
                    </m:oMathParaPr>
                    <m:oMath xmlns:m="http://schemas.openxmlformats.org/officeDocument/2006/math">
                      <m:r>
                        <a:rPr lang="fr-FR" b="0" i="1" smtClean="0">
                          <a:latin typeface="Cambria Math" panose="02040503050406030204" pitchFamily="18" charset="0"/>
                        </a:rPr>
                        <m:t>𝐷𝑉</m:t>
                      </m:r>
                      <m:r>
                        <a:rPr lang="fr-FR" b="0" i="1" smtClean="0">
                          <a:latin typeface="Cambria Math" panose="02040503050406030204" pitchFamily="18" charset="0"/>
                        </a:rPr>
                        <m:t>=</m:t>
                      </m:r>
                      <m:r>
                        <a:rPr lang="fr-FR" b="0" i="1" smtClean="0">
                          <a:latin typeface="Cambria Math" panose="02040503050406030204" pitchFamily="18" charset="0"/>
                        </a:rPr>
                        <m:t>𝑉</m:t>
                      </m:r>
                      <m:r>
                        <a:rPr lang="fr-FR" b="0" i="1" smtClean="0">
                          <a:latin typeface="Cambria Math" panose="02040503050406030204" pitchFamily="18" charset="0"/>
                        </a:rPr>
                        <m:t>∗</m:t>
                      </m:r>
                      <m:r>
                        <a:rPr lang="fr-FR" b="0" i="1" smtClean="0">
                          <a:latin typeface="Cambria Math" panose="02040503050406030204" pitchFamily="18" charset="0"/>
                        </a:rPr>
                        <m:t>𝑆</m:t>
                      </m:r>
                      <m:r>
                        <a:rPr lang="fr-FR" b="0" i="1" smtClean="0">
                          <a:latin typeface="Cambria Math" panose="02040503050406030204" pitchFamily="18" charset="0"/>
                        </a:rPr>
                        <m:t>⇒</m:t>
                      </m:r>
                      <m:r>
                        <a:rPr lang="fr-FR" b="0" i="1" smtClean="0">
                          <a:latin typeface="Cambria Math" panose="02040503050406030204" pitchFamily="18" charset="0"/>
                        </a:rPr>
                        <m:t>𝐷𝐶</m:t>
                      </m:r>
                      <m:r>
                        <a:rPr lang="fr-FR" b="0" i="1" smtClean="0">
                          <a:latin typeface="Cambria Math" panose="02040503050406030204" pitchFamily="18" charset="0"/>
                        </a:rPr>
                        <m:t>=</m:t>
                      </m:r>
                      <m:r>
                        <a:rPr lang="fr-FR" b="0" i="1" smtClean="0">
                          <a:latin typeface="Cambria Math" panose="02040503050406030204" pitchFamily="18" charset="0"/>
                        </a:rPr>
                        <m:t>𝑉</m:t>
                      </m:r>
                      <m:r>
                        <a:rPr lang="fr-FR" b="0" i="1" smtClean="0">
                          <a:latin typeface="Cambria Math" panose="02040503050406030204" pitchFamily="18" charset="0"/>
                        </a:rPr>
                        <m:t> ∗</m:t>
                      </m:r>
                      <m:r>
                        <a:rPr lang="fr-FR" b="0" i="1" smtClean="0">
                          <a:latin typeface="Cambria Math" panose="02040503050406030204" pitchFamily="18" charset="0"/>
                        </a:rPr>
                        <m:t>𝑆𝑎𝑜𝑟𝑡𝑒</m:t>
                      </m:r>
                    </m:oMath>
                  </m:oMathPara>
                </a14:m>
                <a:endParaRPr lang="fr-FR" baseline="-25000" dirty="0">
                  <a:latin typeface="Arial Nova Light" panose="020B0304020202020204" pitchFamily="34" charset="0"/>
                </a:endParaRPr>
              </a:p>
              <a:p>
                <a:pPr/>
                <a14:m>
                  <m:oMathPara xmlns:m="http://schemas.openxmlformats.org/officeDocument/2006/math">
                    <m:oMathParaPr>
                      <m:jc m:val="left"/>
                    </m:oMathParaPr>
                    <m:oMath xmlns:m="http://schemas.openxmlformats.org/officeDocument/2006/math">
                      <m:r>
                        <a:rPr lang="fr-FR" b="0" i="1" dirty="0" smtClean="0">
                          <a:latin typeface="Cambria Math" panose="02040503050406030204" pitchFamily="18" charset="0"/>
                        </a:rPr>
                        <m:t>8,33</m:t>
                      </m:r>
                      <m:sSup>
                        <m:sSupPr>
                          <m:ctrlPr>
                            <a:rPr lang="fr-FR" b="0" i="1" dirty="0" smtClean="0">
                              <a:latin typeface="Cambria Math" panose="02040503050406030204" pitchFamily="18" charset="0"/>
                            </a:rPr>
                          </m:ctrlPr>
                        </m:sSupPr>
                        <m:e>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rPr>
                            <m:t>10</m:t>
                          </m:r>
                        </m:e>
                        <m:sup>
                          <m:r>
                            <a:rPr lang="fr-FR" b="0" i="1" dirty="0" smtClean="0">
                              <a:latin typeface="Cambria Math" panose="02040503050406030204" pitchFamily="18" charset="0"/>
                            </a:rPr>
                            <m:t>−5</m:t>
                          </m:r>
                        </m:sup>
                      </m:sSup>
                      <m:r>
                        <a:rPr lang="fr-FR" b="0" i="1" dirty="0" smtClean="0">
                          <a:latin typeface="Cambria Math" panose="02040503050406030204" pitchFamily="18" charset="0"/>
                        </a:rPr>
                        <m:t>=</m:t>
                      </m:r>
                      <m:r>
                        <a:rPr lang="fr-FR" b="0" i="1" dirty="0" smtClean="0">
                          <a:latin typeface="Cambria Math" panose="02040503050406030204" pitchFamily="18" charset="0"/>
                        </a:rPr>
                        <m:t>𝑉</m:t>
                      </m:r>
                      <m:r>
                        <a:rPr lang="fr-FR" b="0" i="1" dirty="0" smtClean="0">
                          <a:latin typeface="Cambria Math" panose="02040503050406030204" pitchFamily="18" charset="0"/>
                        </a:rPr>
                        <m:t>∗</m:t>
                      </m:r>
                      <m:r>
                        <a:rPr lang="fr-FR" i="1" dirty="0">
                          <a:latin typeface="Cambria Math" panose="02040503050406030204" pitchFamily="18" charset="0"/>
                        </a:rPr>
                        <m:t>𝜋</m:t>
                      </m:r>
                      <m:r>
                        <a:rPr lang="fr-FR" i="1" dirty="0">
                          <a:latin typeface="Cambria Math" panose="02040503050406030204" pitchFamily="18" charset="0"/>
                        </a:rPr>
                        <m:t>∗</m:t>
                      </m:r>
                      <m:sSup>
                        <m:sSupPr>
                          <m:ctrlPr>
                            <a:rPr lang="fr-FR" i="1" dirty="0">
                              <a:latin typeface="Cambria Math" panose="02040503050406030204" pitchFamily="18" charset="0"/>
                            </a:rPr>
                          </m:ctrlPr>
                        </m:sSupPr>
                        <m:e>
                          <m:d>
                            <m:dPr>
                              <m:ctrlPr>
                                <a:rPr lang="fr-FR" i="1" dirty="0">
                                  <a:latin typeface="Cambria Math" panose="02040503050406030204" pitchFamily="18" charset="0"/>
                                </a:rPr>
                              </m:ctrlPr>
                            </m:dPr>
                            <m:e>
                              <m:r>
                                <a:rPr lang="fr-FR" b="0" i="1" dirty="0" smtClean="0">
                                  <a:latin typeface="Cambria Math" panose="02040503050406030204" pitchFamily="18" charset="0"/>
                                </a:rPr>
                                <m:t>12,5</m:t>
                              </m:r>
                              <m:sSup>
                                <m:sSupPr>
                                  <m:ctrlPr>
                                    <a:rPr lang="fr-FR" b="0" i="1" dirty="0" smtClean="0">
                                      <a:latin typeface="Cambria Math" panose="02040503050406030204" pitchFamily="18" charset="0"/>
                                    </a:rPr>
                                  </m:ctrlPr>
                                </m:sSupPr>
                                <m:e>
                                  <m:r>
                                    <a:rPr lang="fr-FR" b="0" i="1" dirty="0" smtClean="0">
                                      <a:latin typeface="Cambria Math" panose="02040503050406030204" pitchFamily="18" charset="0"/>
                                      <a:ea typeface="Cambria Math" panose="02040503050406030204" pitchFamily="18" charset="0"/>
                                    </a:rPr>
                                    <m:t>×10</m:t>
                                  </m:r>
                                </m:e>
                                <m:sup>
                                  <m:r>
                                    <a:rPr lang="fr-FR" b="0" i="1" dirty="0" smtClean="0">
                                      <a:latin typeface="Cambria Math" panose="02040503050406030204" pitchFamily="18" charset="0"/>
                                    </a:rPr>
                                    <m:t>−3</m:t>
                                  </m:r>
                                </m:sup>
                              </m:sSup>
                            </m:e>
                          </m:d>
                        </m:e>
                        <m:sup>
                          <m:r>
                            <a:rPr lang="fr-FR" i="1" dirty="0">
                              <a:latin typeface="Cambria Math" panose="02040503050406030204" pitchFamily="18" charset="0"/>
                            </a:rPr>
                            <m:t>2</m:t>
                          </m:r>
                        </m:sup>
                      </m:sSup>
                      <m:r>
                        <a:rPr lang="fr-FR" b="0" i="1" dirty="0" smtClean="0">
                          <a:latin typeface="Cambria Math" panose="02040503050406030204" pitchFamily="18" charset="0"/>
                        </a:rPr>
                        <m:t>⇒</m:t>
                      </m:r>
                      <m:r>
                        <a:rPr lang="fr-FR" b="1" i="1" dirty="0" smtClean="0">
                          <a:latin typeface="Cambria Math" panose="02040503050406030204" pitchFamily="18" charset="0"/>
                        </a:rPr>
                        <m:t>𝑽</m:t>
                      </m:r>
                      <m:r>
                        <a:rPr lang="fr-FR" b="1" i="1" dirty="0" smtClean="0">
                          <a:latin typeface="Cambria Math" panose="02040503050406030204" pitchFamily="18" charset="0"/>
                        </a:rPr>
                        <m:t>=</m:t>
                      </m:r>
                      <m:r>
                        <a:rPr lang="fr-FR" b="1" i="1" dirty="0" smtClean="0">
                          <a:latin typeface="Cambria Math" panose="02040503050406030204" pitchFamily="18" charset="0"/>
                        </a:rPr>
                        <m:t>𝟎</m:t>
                      </m:r>
                      <m:r>
                        <a:rPr lang="fr-FR" b="1" i="1" dirty="0" smtClean="0">
                          <a:latin typeface="Cambria Math" panose="02040503050406030204" pitchFamily="18" charset="0"/>
                        </a:rPr>
                        <m:t>,</m:t>
                      </m:r>
                      <m:r>
                        <a:rPr lang="fr-FR" b="1" i="1" dirty="0" smtClean="0">
                          <a:latin typeface="Cambria Math" panose="02040503050406030204" pitchFamily="18" charset="0"/>
                        </a:rPr>
                        <m:t>𝟏𝟕</m:t>
                      </m:r>
                      <m:r>
                        <a:rPr lang="fr-FR" b="1" i="1" dirty="0" smtClean="0">
                          <a:latin typeface="Cambria Math" panose="02040503050406030204" pitchFamily="18" charset="0"/>
                        </a:rPr>
                        <m:t> </m:t>
                      </m:r>
                      <m:r>
                        <a:rPr lang="fr-FR" b="1" i="1" dirty="0" smtClean="0">
                          <a:latin typeface="Cambria Math" panose="02040503050406030204" pitchFamily="18" charset="0"/>
                        </a:rPr>
                        <m:t>𝒎</m:t>
                      </m:r>
                      <m:r>
                        <a:rPr lang="fr-FR" b="1" i="1" dirty="0" smtClean="0">
                          <a:latin typeface="Cambria Math" panose="02040503050406030204" pitchFamily="18" charset="0"/>
                        </a:rPr>
                        <m:t>/</m:t>
                      </m:r>
                      <m:r>
                        <a:rPr lang="fr-FR" b="1" i="1" dirty="0" smtClean="0">
                          <a:latin typeface="Cambria Math" panose="02040503050406030204" pitchFamily="18" charset="0"/>
                        </a:rPr>
                        <m:t>𝒔</m:t>
                      </m:r>
                    </m:oMath>
                  </m:oMathPara>
                </a14:m>
                <a:endParaRPr lang="fr-FR" b="1" baseline="-25000" dirty="0">
                  <a:latin typeface="Arial Nova Light" panose="020B0304020202020204" pitchFamily="34" charset="0"/>
                </a:endParaRPr>
              </a:p>
            </p:txBody>
          </p:sp>
        </mc:Choice>
        <mc:Fallback xmlns="">
          <p:sp>
            <p:nvSpPr>
              <p:cNvPr id="4" name="ZoneTexte 3">
                <a:extLst>
                  <a:ext uri="{FF2B5EF4-FFF2-40B4-BE49-F238E27FC236}">
                    <a16:creationId xmlns:a16="http://schemas.microsoft.com/office/drawing/2014/main" id="{35491A09-FF4F-1EAC-C490-A23E2521DCE7}"/>
                  </a:ext>
                </a:extLst>
              </p:cNvPr>
              <p:cNvSpPr txBox="1">
                <a:spLocks noRot="1" noChangeAspect="1" noMove="1" noResize="1" noEditPoints="1" noAdjustHandles="1" noChangeArrowheads="1" noChangeShapeType="1" noTextEdit="1"/>
              </p:cNvSpPr>
              <p:nvPr/>
            </p:nvSpPr>
            <p:spPr>
              <a:xfrm>
                <a:off x="83125" y="2304856"/>
                <a:ext cx="7307770" cy="920060"/>
              </a:xfrm>
              <a:prstGeom prst="rect">
                <a:avLst/>
              </a:prstGeom>
              <a:blipFill>
                <a:blip r:embed="rId3"/>
                <a:stretch>
                  <a:fillRect l="-751" t="-2649" b="-596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6" name="ZoneTexte 5">
                <a:extLst>
                  <a:ext uri="{FF2B5EF4-FFF2-40B4-BE49-F238E27FC236}">
                    <a16:creationId xmlns:a16="http://schemas.microsoft.com/office/drawing/2014/main" id="{4922A9C3-4D58-D8B7-EE91-B753DE50BAF0}"/>
                  </a:ext>
                </a:extLst>
              </p:cNvPr>
              <p:cNvSpPr txBox="1"/>
              <p:nvPr/>
            </p:nvSpPr>
            <p:spPr>
              <a:xfrm>
                <a:off x="83125" y="4128167"/>
                <a:ext cx="2091406"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b="1" i="1" smtClean="0">
                          <a:latin typeface="Cambria Math" panose="02040503050406030204" pitchFamily="18" charset="0"/>
                        </a:rPr>
                        <m:t>𝑫</m:t>
                      </m:r>
                      <m:r>
                        <a:rPr lang="fr-FR" b="1" i="1" smtClean="0">
                          <a:latin typeface="Cambria Math" panose="02040503050406030204" pitchFamily="18" charset="0"/>
                        </a:rPr>
                        <m:t>=</m:t>
                      </m:r>
                      <m:r>
                        <a:rPr lang="fr-FR" b="1" i="1" smtClean="0">
                          <a:latin typeface="Cambria Math" panose="02040503050406030204" pitchFamily="18" charset="0"/>
                        </a:rPr>
                        <m:t>𝟓</m:t>
                      </m:r>
                      <m:r>
                        <a:rPr lang="fr-FR" b="1" i="1" smtClean="0">
                          <a:latin typeface="Cambria Math" panose="02040503050406030204" pitchFamily="18" charset="0"/>
                        </a:rPr>
                        <m:t>∗</m:t>
                      </m:r>
                      <m:r>
                        <a:rPr lang="fr-FR" b="1" i="1" smtClean="0">
                          <a:latin typeface="Cambria Math" panose="02040503050406030204" pitchFamily="18" charset="0"/>
                        </a:rPr>
                        <m:t>𝟔𝟎</m:t>
                      </m:r>
                      <m:r>
                        <a:rPr lang="fr-FR" b="1" i="1" smtClean="0">
                          <a:latin typeface="Cambria Math" panose="02040503050406030204" pitchFamily="18" charset="0"/>
                        </a:rPr>
                        <m:t>∗</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𝟏𝟕</m:t>
                      </m:r>
                    </m:oMath>
                  </m:oMathPara>
                </a14:m>
                <a:endParaRPr lang="fr-FR" b="1" dirty="0">
                  <a:latin typeface="Arial Nova Light" panose="020B0304020202020204" pitchFamily="34" charset="0"/>
                </a:endParaRPr>
              </a:p>
              <a:p>
                <a:r>
                  <a:rPr lang="fr-FR" b="1" dirty="0">
                    <a:latin typeface="Arial Nova Light" panose="020B0304020202020204" pitchFamily="34" charset="0"/>
                  </a:rPr>
                  <a:t>D = 51 mètres</a:t>
                </a:r>
              </a:p>
            </p:txBody>
          </p:sp>
        </mc:Choice>
        <mc:Fallback xmlns="">
          <p:sp>
            <p:nvSpPr>
              <p:cNvPr id="6" name="ZoneTexte 5">
                <a:extLst>
                  <a:ext uri="{FF2B5EF4-FFF2-40B4-BE49-F238E27FC236}">
                    <a16:creationId xmlns:a16="http://schemas.microsoft.com/office/drawing/2014/main" id="{4922A9C3-4D58-D8B7-EE91-B753DE50BAF0}"/>
                  </a:ext>
                </a:extLst>
              </p:cNvPr>
              <p:cNvSpPr txBox="1">
                <a:spLocks noRot="1" noChangeAspect="1" noMove="1" noResize="1" noEditPoints="1" noAdjustHandles="1" noChangeArrowheads="1" noChangeShapeType="1" noTextEdit="1"/>
              </p:cNvSpPr>
              <p:nvPr/>
            </p:nvSpPr>
            <p:spPr>
              <a:xfrm>
                <a:off x="83125" y="4128167"/>
                <a:ext cx="2091406" cy="646331"/>
              </a:xfrm>
              <a:prstGeom prst="rect">
                <a:avLst/>
              </a:prstGeom>
              <a:blipFill>
                <a:blip r:embed="rId4"/>
                <a:stretch>
                  <a:fillRect l="-2624" b="-15094"/>
                </a:stretch>
              </a:blipFill>
            </p:spPr>
            <p:txBody>
              <a:bodyPr/>
              <a:lstStyle/>
              <a:p>
                <a:r>
                  <a:rPr lang="fr-FR">
                    <a:noFill/>
                  </a:rPr>
                  <a:t> </a:t>
                </a:r>
              </a:p>
            </p:txBody>
          </p:sp>
        </mc:Fallback>
      </mc:AlternateContent>
      <p:sp>
        <p:nvSpPr>
          <p:cNvPr id="2" name="ZoneTexte 1">
            <a:extLst>
              <a:ext uri="{FF2B5EF4-FFF2-40B4-BE49-F238E27FC236}">
                <a16:creationId xmlns:a16="http://schemas.microsoft.com/office/drawing/2014/main" id="{A7C9B9F4-3ED0-8D3E-F6FF-BC3F788A4731}"/>
              </a:ext>
            </a:extLst>
          </p:cNvPr>
          <p:cNvSpPr txBox="1"/>
          <p:nvPr/>
        </p:nvSpPr>
        <p:spPr>
          <a:xfrm>
            <a:off x="6503597" y="6383001"/>
            <a:ext cx="2640403" cy="276999"/>
          </a:xfrm>
          <a:prstGeom prst="rect">
            <a:avLst/>
          </a:prstGeom>
          <a:noFill/>
        </p:spPr>
        <p:txBody>
          <a:bodyPr wrap="none" rtlCol="0">
            <a:spAutoFit/>
          </a:bodyPr>
          <a:lstStyle/>
          <a:p>
            <a:r>
              <a:rPr lang="fr-FR" sz="1200" i="1" dirty="0">
                <a:latin typeface="Arial Nova Light" panose="020B0304020202020204" pitchFamily="34" charset="0"/>
              </a:rPr>
              <a:t>Rayon moyenne de l’aorte : 12,5 mm </a:t>
            </a:r>
          </a:p>
        </p:txBody>
      </p:sp>
      <p:sp>
        <p:nvSpPr>
          <p:cNvPr id="14" name="Rectangle 13">
            <a:extLst>
              <a:ext uri="{FF2B5EF4-FFF2-40B4-BE49-F238E27FC236}">
                <a16:creationId xmlns:a16="http://schemas.microsoft.com/office/drawing/2014/main" id="{1785665E-5E8A-2086-86F1-B8146410F4A8}"/>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22 / 27</a:t>
            </a:r>
          </a:p>
        </p:txBody>
      </p:sp>
    </p:spTree>
    <p:extLst>
      <p:ext uri="{BB962C8B-B14F-4D97-AF65-F5344CB8AC3E}">
        <p14:creationId xmlns:p14="http://schemas.microsoft.com/office/powerpoint/2010/main" val="1563257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sp>
        <p:nvSpPr>
          <p:cNvPr id="19" name="ZoneTexte 18">
            <a:extLst>
              <a:ext uri="{FF2B5EF4-FFF2-40B4-BE49-F238E27FC236}">
                <a16:creationId xmlns:a16="http://schemas.microsoft.com/office/drawing/2014/main" id="{D23E3095-A042-8AF4-6BC9-B15C36DF8087}"/>
              </a:ext>
            </a:extLst>
          </p:cNvPr>
          <p:cNvSpPr txBox="1"/>
          <p:nvPr/>
        </p:nvSpPr>
        <p:spPr>
          <a:xfrm>
            <a:off x="64655" y="369455"/>
            <a:ext cx="2759410" cy="369332"/>
          </a:xfrm>
          <a:prstGeom prst="rect">
            <a:avLst/>
          </a:prstGeom>
          <a:noFill/>
        </p:spPr>
        <p:txBody>
          <a:bodyPr wrap="none" rtlCol="0">
            <a:spAutoFit/>
          </a:bodyPr>
          <a:lstStyle/>
          <a:p>
            <a:r>
              <a:rPr lang="fr-FR" b="1" u="sng" dirty="0">
                <a:latin typeface="Arial Nova Light" panose="020B0304020202020204" pitchFamily="34" charset="0"/>
              </a:rPr>
              <a:t>Principe de thermodilution</a:t>
            </a:r>
          </a:p>
        </p:txBody>
      </p:sp>
      <p:sp>
        <p:nvSpPr>
          <p:cNvPr id="10" name="Rectangle 9">
            <a:extLst>
              <a:ext uri="{FF2B5EF4-FFF2-40B4-BE49-F238E27FC236}">
                <a16:creationId xmlns:a16="http://schemas.microsoft.com/office/drawing/2014/main" id="{10100BAC-8FE0-1315-10D2-A0C969BC28C0}"/>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09A42B9E-508C-E3BF-2852-18EB5825011F}"/>
                  </a:ext>
                </a:extLst>
              </p:cNvPr>
              <p:cNvSpPr txBox="1"/>
              <p:nvPr/>
            </p:nvSpPr>
            <p:spPr>
              <a:xfrm>
                <a:off x="64655" y="1197719"/>
                <a:ext cx="8943089" cy="920060"/>
              </a:xfrm>
              <a:prstGeom prst="rect">
                <a:avLst/>
              </a:prstGeom>
              <a:noFill/>
            </p:spPr>
            <p:txBody>
              <a:bodyPr wrap="none" rtlCol="0">
                <a:spAutoFit/>
              </a:bodyPr>
              <a:lstStyle/>
              <a:p>
                <a:r>
                  <a:rPr lang="fr-FR" dirty="0">
                    <a:latin typeface="Arial Nova Light" panose="020B0304020202020204" pitchFamily="34" charset="0"/>
                  </a:rPr>
                  <a:t>Point de vue théorique : le mélange eau-glycérol est homogène, parfait, incompressible : </a:t>
                </a:r>
              </a:p>
              <a:p>
                <a:pPr/>
                <a14:m>
                  <m:oMathPara xmlns:m="http://schemas.openxmlformats.org/officeDocument/2006/math">
                    <m:oMathParaPr>
                      <m:jc m:val="left"/>
                    </m:oMathParaPr>
                    <m:oMath xmlns:m="http://schemas.openxmlformats.org/officeDocument/2006/math">
                      <m:r>
                        <a:rPr lang="fr-FR" b="0" i="1" smtClean="0">
                          <a:latin typeface="Cambria Math" panose="02040503050406030204" pitchFamily="18" charset="0"/>
                        </a:rPr>
                        <m:t>𝐷𝑉</m:t>
                      </m:r>
                      <m:r>
                        <a:rPr lang="fr-FR" b="0" i="1" smtClean="0">
                          <a:latin typeface="Cambria Math" panose="02040503050406030204" pitchFamily="18" charset="0"/>
                        </a:rPr>
                        <m:t>=</m:t>
                      </m:r>
                      <m:r>
                        <a:rPr lang="fr-FR" b="0" i="1" smtClean="0">
                          <a:latin typeface="Cambria Math" panose="02040503050406030204" pitchFamily="18" charset="0"/>
                        </a:rPr>
                        <m:t>𝑉</m:t>
                      </m:r>
                      <m:r>
                        <a:rPr lang="fr-FR" b="0" i="1" smtClean="0">
                          <a:latin typeface="Cambria Math" panose="02040503050406030204" pitchFamily="18" charset="0"/>
                        </a:rPr>
                        <m:t>∗</m:t>
                      </m:r>
                      <m:r>
                        <a:rPr lang="fr-FR" b="0" i="1" smtClean="0">
                          <a:latin typeface="Cambria Math" panose="02040503050406030204" pitchFamily="18" charset="0"/>
                        </a:rPr>
                        <m:t>𝑆</m:t>
                      </m:r>
                      <m:r>
                        <a:rPr lang="fr-FR" b="0" i="1" smtClean="0">
                          <a:latin typeface="Cambria Math" panose="02040503050406030204" pitchFamily="18" charset="0"/>
                        </a:rPr>
                        <m:t>⇒</m:t>
                      </m:r>
                      <m:r>
                        <a:rPr lang="fr-FR" b="0" i="1" smtClean="0">
                          <a:latin typeface="Cambria Math" panose="02040503050406030204" pitchFamily="18" charset="0"/>
                        </a:rPr>
                        <m:t>𝐷𝐶</m:t>
                      </m:r>
                      <m:r>
                        <a:rPr lang="fr-FR" b="0" i="1" smtClean="0">
                          <a:latin typeface="Cambria Math" panose="02040503050406030204" pitchFamily="18" charset="0"/>
                        </a:rPr>
                        <m:t>=</m:t>
                      </m:r>
                      <m:r>
                        <a:rPr lang="fr-FR" b="0" i="1" smtClean="0">
                          <a:latin typeface="Cambria Math" panose="02040503050406030204" pitchFamily="18" charset="0"/>
                        </a:rPr>
                        <m:t>𝑉</m:t>
                      </m:r>
                      <m:r>
                        <a:rPr lang="fr-FR" b="0" i="1" smtClean="0">
                          <a:latin typeface="Cambria Math" panose="02040503050406030204" pitchFamily="18" charset="0"/>
                        </a:rPr>
                        <m:t> ∗</m:t>
                      </m:r>
                      <m:r>
                        <a:rPr lang="fr-FR" b="0" i="1" smtClean="0">
                          <a:latin typeface="Cambria Math" panose="02040503050406030204" pitchFamily="18" charset="0"/>
                        </a:rPr>
                        <m:t>𝑆𝑡𝑢𝑦𝑎𝑢</m:t>
                      </m:r>
                    </m:oMath>
                  </m:oMathPara>
                </a14:m>
                <a:endParaRPr lang="fr-FR" baseline="-25000" dirty="0">
                  <a:latin typeface="Arial Nova Light" panose="020B0304020202020204" pitchFamily="34" charset="0"/>
                </a:endParaRPr>
              </a:p>
              <a:p>
                <a:pPr/>
                <a14:m>
                  <m:oMathPara xmlns:m="http://schemas.openxmlformats.org/officeDocument/2006/math">
                    <m:oMathParaPr>
                      <m:jc m:val="left"/>
                    </m:oMathParaPr>
                    <m:oMath xmlns:m="http://schemas.openxmlformats.org/officeDocument/2006/math">
                      <m:r>
                        <a:rPr lang="fr-FR" b="0" i="1" dirty="0" smtClean="0">
                          <a:latin typeface="Cambria Math" panose="02040503050406030204" pitchFamily="18" charset="0"/>
                        </a:rPr>
                        <m:t>8,33</m:t>
                      </m:r>
                      <m:sSup>
                        <m:sSupPr>
                          <m:ctrlPr>
                            <a:rPr lang="fr-FR" b="0" i="1" dirty="0" smtClean="0">
                              <a:latin typeface="Cambria Math" panose="02040503050406030204" pitchFamily="18" charset="0"/>
                            </a:rPr>
                          </m:ctrlPr>
                        </m:sSupPr>
                        <m:e>
                          <m:r>
                            <a:rPr lang="fr-FR" b="0" i="1" dirty="0" smtClean="0">
                              <a:latin typeface="Cambria Math" panose="02040503050406030204" pitchFamily="18" charset="0"/>
                              <a:ea typeface="Cambria Math" panose="02040503050406030204" pitchFamily="18" charset="0"/>
                            </a:rPr>
                            <m:t>×</m:t>
                          </m:r>
                          <m:r>
                            <a:rPr lang="fr-FR" b="0" i="1" dirty="0" smtClean="0">
                              <a:latin typeface="Cambria Math" panose="02040503050406030204" pitchFamily="18" charset="0"/>
                            </a:rPr>
                            <m:t>10</m:t>
                          </m:r>
                        </m:e>
                        <m:sup>
                          <m:r>
                            <a:rPr lang="fr-FR" b="0" i="1" dirty="0" smtClean="0">
                              <a:latin typeface="Cambria Math" panose="02040503050406030204" pitchFamily="18" charset="0"/>
                            </a:rPr>
                            <m:t>−5</m:t>
                          </m:r>
                        </m:sup>
                      </m:sSup>
                      <m:r>
                        <a:rPr lang="fr-FR" b="0" i="1" dirty="0" smtClean="0">
                          <a:latin typeface="Cambria Math" panose="02040503050406030204" pitchFamily="18" charset="0"/>
                        </a:rPr>
                        <m:t>=</m:t>
                      </m:r>
                      <m:r>
                        <a:rPr lang="fr-FR" b="0" i="1" dirty="0" smtClean="0">
                          <a:latin typeface="Cambria Math" panose="02040503050406030204" pitchFamily="18" charset="0"/>
                        </a:rPr>
                        <m:t>𝑉</m:t>
                      </m:r>
                      <m:r>
                        <a:rPr lang="fr-FR" b="0" i="1" dirty="0" smtClean="0">
                          <a:latin typeface="Cambria Math" panose="02040503050406030204" pitchFamily="18" charset="0"/>
                        </a:rPr>
                        <m:t>∗</m:t>
                      </m:r>
                      <m:r>
                        <a:rPr lang="fr-FR" i="1" dirty="0">
                          <a:latin typeface="Cambria Math" panose="02040503050406030204" pitchFamily="18" charset="0"/>
                        </a:rPr>
                        <m:t>𝜋</m:t>
                      </m:r>
                      <m:r>
                        <a:rPr lang="fr-FR" i="1" dirty="0">
                          <a:latin typeface="Cambria Math" panose="02040503050406030204" pitchFamily="18" charset="0"/>
                        </a:rPr>
                        <m:t>∗</m:t>
                      </m:r>
                      <m:sSup>
                        <m:sSupPr>
                          <m:ctrlPr>
                            <a:rPr lang="fr-FR" i="1" dirty="0">
                              <a:latin typeface="Cambria Math" panose="02040503050406030204" pitchFamily="18" charset="0"/>
                            </a:rPr>
                          </m:ctrlPr>
                        </m:sSupPr>
                        <m:e>
                          <m:d>
                            <m:dPr>
                              <m:ctrlPr>
                                <a:rPr lang="fr-FR" i="1" dirty="0">
                                  <a:latin typeface="Cambria Math" panose="02040503050406030204" pitchFamily="18" charset="0"/>
                                </a:rPr>
                              </m:ctrlPr>
                            </m:dPr>
                            <m:e>
                              <m:r>
                                <a:rPr lang="fr-FR" b="0" i="1" dirty="0" smtClean="0">
                                  <a:latin typeface="Cambria Math" panose="02040503050406030204" pitchFamily="18" charset="0"/>
                                </a:rPr>
                                <m:t>6,5</m:t>
                              </m:r>
                              <m:sSup>
                                <m:sSupPr>
                                  <m:ctrlPr>
                                    <a:rPr lang="fr-FR" b="0" i="1" dirty="0" smtClean="0">
                                      <a:latin typeface="Cambria Math" panose="02040503050406030204" pitchFamily="18" charset="0"/>
                                    </a:rPr>
                                  </m:ctrlPr>
                                </m:sSupPr>
                                <m:e>
                                  <m:r>
                                    <a:rPr lang="fr-FR" b="0" i="1" dirty="0" smtClean="0">
                                      <a:latin typeface="Cambria Math" panose="02040503050406030204" pitchFamily="18" charset="0"/>
                                      <a:ea typeface="Cambria Math" panose="02040503050406030204" pitchFamily="18" charset="0"/>
                                    </a:rPr>
                                    <m:t>×10</m:t>
                                  </m:r>
                                </m:e>
                                <m:sup>
                                  <m:r>
                                    <a:rPr lang="fr-FR" b="0" i="1" dirty="0" smtClean="0">
                                      <a:latin typeface="Cambria Math" panose="02040503050406030204" pitchFamily="18" charset="0"/>
                                    </a:rPr>
                                    <m:t>−3</m:t>
                                  </m:r>
                                </m:sup>
                              </m:sSup>
                            </m:e>
                          </m:d>
                        </m:e>
                        <m:sup>
                          <m:r>
                            <a:rPr lang="fr-FR" i="1" dirty="0">
                              <a:latin typeface="Cambria Math" panose="02040503050406030204" pitchFamily="18" charset="0"/>
                            </a:rPr>
                            <m:t>2</m:t>
                          </m:r>
                        </m:sup>
                      </m:sSup>
                      <m:r>
                        <a:rPr lang="fr-FR" b="0" i="1" dirty="0" smtClean="0">
                          <a:latin typeface="Cambria Math" panose="02040503050406030204" pitchFamily="18" charset="0"/>
                        </a:rPr>
                        <m:t>⇒</m:t>
                      </m:r>
                      <m:r>
                        <a:rPr lang="fr-FR" b="1" i="1" dirty="0" smtClean="0">
                          <a:latin typeface="Cambria Math" panose="02040503050406030204" pitchFamily="18" charset="0"/>
                        </a:rPr>
                        <m:t>𝑽</m:t>
                      </m:r>
                      <m:r>
                        <a:rPr lang="fr-FR" b="1" i="1" dirty="0" smtClean="0">
                          <a:latin typeface="Cambria Math" panose="02040503050406030204" pitchFamily="18" charset="0"/>
                        </a:rPr>
                        <m:t>=</m:t>
                      </m:r>
                      <m:r>
                        <a:rPr lang="fr-FR" b="1" i="1" dirty="0" smtClean="0">
                          <a:latin typeface="Cambria Math" panose="02040503050406030204" pitchFamily="18" charset="0"/>
                        </a:rPr>
                        <m:t>𝟎</m:t>
                      </m:r>
                      <m:r>
                        <a:rPr lang="fr-FR" b="1" i="1" dirty="0" smtClean="0">
                          <a:latin typeface="Cambria Math" panose="02040503050406030204" pitchFamily="18" charset="0"/>
                        </a:rPr>
                        <m:t>,</m:t>
                      </m:r>
                      <m:r>
                        <a:rPr lang="fr-FR" b="1" i="1" dirty="0" smtClean="0">
                          <a:latin typeface="Cambria Math" panose="02040503050406030204" pitchFamily="18" charset="0"/>
                        </a:rPr>
                        <m:t>𝟔𝟑</m:t>
                      </m:r>
                      <m:r>
                        <a:rPr lang="fr-FR" b="1" i="1" dirty="0" smtClean="0">
                          <a:latin typeface="Cambria Math" panose="02040503050406030204" pitchFamily="18" charset="0"/>
                        </a:rPr>
                        <m:t> </m:t>
                      </m:r>
                      <m:r>
                        <a:rPr lang="fr-FR" b="1" i="1" dirty="0" smtClean="0">
                          <a:latin typeface="Cambria Math" panose="02040503050406030204" pitchFamily="18" charset="0"/>
                        </a:rPr>
                        <m:t>𝒎</m:t>
                      </m:r>
                      <m:r>
                        <a:rPr lang="fr-FR" b="1" i="1" dirty="0" smtClean="0">
                          <a:latin typeface="Cambria Math" panose="02040503050406030204" pitchFamily="18" charset="0"/>
                        </a:rPr>
                        <m:t>/</m:t>
                      </m:r>
                      <m:r>
                        <a:rPr lang="fr-FR" b="1" i="1" dirty="0" smtClean="0">
                          <a:latin typeface="Cambria Math" panose="02040503050406030204" pitchFamily="18" charset="0"/>
                        </a:rPr>
                        <m:t>𝒔</m:t>
                      </m:r>
                    </m:oMath>
                  </m:oMathPara>
                </a14:m>
                <a:endParaRPr lang="fr-FR" b="1" baseline="-25000" dirty="0">
                  <a:latin typeface="Arial Nova Light" panose="020B0304020202020204" pitchFamily="34" charset="0"/>
                </a:endParaRPr>
              </a:p>
            </p:txBody>
          </p:sp>
        </mc:Choice>
        <mc:Fallback xmlns="">
          <p:sp>
            <p:nvSpPr>
              <p:cNvPr id="12" name="ZoneTexte 11">
                <a:extLst>
                  <a:ext uri="{FF2B5EF4-FFF2-40B4-BE49-F238E27FC236}">
                    <a16:creationId xmlns:a16="http://schemas.microsoft.com/office/drawing/2014/main" id="{09A42B9E-508C-E3BF-2852-18EB5825011F}"/>
                  </a:ext>
                </a:extLst>
              </p:cNvPr>
              <p:cNvSpPr txBox="1">
                <a:spLocks noRot="1" noChangeAspect="1" noMove="1" noResize="1" noEditPoints="1" noAdjustHandles="1" noChangeArrowheads="1" noChangeShapeType="1" noTextEdit="1"/>
              </p:cNvSpPr>
              <p:nvPr/>
            </p:nvSpPr>
            <p:spPr>
              <a:xfrm>
                <a:off x="64655" y="1197719"/>
                <a:ext cx="8943089" cy="920060"/>
              </a:xfrm>
              <a:prstGeom prst="rect">
                <a:avLst/>
              </a:prstGeom>
              <a:blipFill>
                <a:blip r:embed="rId3"/>
                <a:stretch>
                  <a:fillRect l="-613" t="-2649" b="-5960"/>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8AA93899-906E-5AA8-95D0-F0F74E590386}"/>
                  </a:ext>
                </a:extLst>
              </p:cNvPr>
              <p:cNvSpPr txBox="1"/>
              <p:nvPr/>
            </p:nvSpPr>
            <p:spPr>
              <a:xfrm>
                <a:off x="147780" y="2391509"/>
                <a:ext cx="2091406" cy="646331"/>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b="1" i="1" smtClean="0">
                          <a:latin typeface="Cambria Math" panose="02040503050406030204" pitchFamily="18" charset="0"/>
                        </a:rPr>
                        <m:t>𝑫</m:t>
                      </m:r>
                      <m:r>
                        <a:rPr lang="fr-FR" b="1" i="1" smtClean="0">
                          <a:latin typeface="Cambria Math" panose="02040503050406030204" pitchFamily="18" charset="0"/>
                        </a:rPr>
                        <m:t>=</m:t>
                      </m:r>
                      <m:r>
                        <a:rPr lang="fr-FR" b="1" i="1" smtClean="0">
                          <a:latin typeface="Cambria Math" panose="02040503050406030204" pitchFamily="18" charset="0"/>
                        </a:rPr>
                        <m:t>𝟓</m:t>
                      </m:r>
                      <m:r>
                        <a:rPr lang="fr-FR" b="1" i="1" smtClean="0">
                          <a:latin typeface="Cambria Math" panose="02040503050406030204" pitchFamily="18" charset="0"/>
                        </a:rPr>
                        <m:t>∗</m:t>
                      </m:r>
                      <m:r>
                        <a:rPr lang="fr-FR" b="1" i="1" smtClean="0">
                          <a:latin typeface="Cambria Math" panose="02040503050406030204" pitchFamily="18" charset="0"/>
                        </a:rPr>
                        <m:t>𝟔𝟎</m:t>
                      </m:r>
                      <m:r>
                        <a:rPr lang="fr-FR" b="1" i="1" smtClean="0">
                          <a:latin typeface="Cambria Math" panose="02040503050406030204" pitchFamily="18" charset="0"/>
                        </a:rPr>
                        <m:t>∗</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𝟔𝟑</m:t>
                      </m:r>
                    </m:oMath>
                  </m:oMathPara>
                </a14:m>
                <a:endParaRPr lang="fr-FR" b="1" dirty="0">
                  <a:latin typeface="Arial Nova Light" panose="020B0304020202020204" pitchFamily="34" charset="0"/>
                </a:endParaRPr>
              </a:p>
              <a:p>
                <a:r>
                  <a:rPr lang="fr-FR" b="1" dirty="0">
                    <a:latin typeface="Arial Nova Light" panose="020B0304020202020204" pitchFamily="34" charset="0"/>
                  </a:rPr>
                  <a:t>D = 189 mètres</a:t>
                </a:r>
              </a:p>
            </p:txBody>
          </p:sp>
        </mc:Choice>
        <mc:Fallback xmlns="">
          <p:sp>
            <p:nvSpPr>
              <p:cNvPr id="14" name="ZoneTexte 13">
                <a:extLst>
                  <a:ext uri="{FF2B5EF4-FFF2-40B4-BE49-F238E27FC236}">
                    <a16:creationId xmlns:a16="http://schemas.microsoft.com/office/drawing/2014/main" id="{8AA93899-906E-5AA8-95D0-F0F74E590386}"/>
                  </a:ext>
                </a:extLst>
              </p:cNvPr>
              <p:cNvSpPr txBox="1">
                <a:spLocks noRot="1" noChangeAspect="1" noMove="1" noResize="1" noEditPoints="1" noAdjustHandles="1" noChangeArrowheads="1" noChangeShapeType="1" noTextEdit="1"/>
              </p:cNvSpPr>
              <p:nvPr/>
            </p:nvSpPr>
            <p:spPr>
              <a:xfrm>
                <a:off x="147780" y="2391509"/>
                <a:ext cx="2091406" cy="646331"/>
              </a:xfrm>
              <a:prstGeom prst="rect">
                <a:avLst/>
              </a:prstGeom>
              <a:blipFill>
                <a:blip r:embed="rId4"/>
                <a:stretch>
                  <a:fillRect l="-2332" b="-15094"/>
                </a:stretch>
              </a:blipFill>
            </p:spPr>
            <p:txBody>
              <a:bodyPr/>
              <a:lstStyle/>
              <a:p>
                <a:r>
                  <a:rPr lang="fr-FR">
                    <a:noFill/>
                  </a:rPr>
                  <a:t> </a:t>
                </a:r>
              </a:p>
            </p:txBody>
          </p:sp>
        </mc:Fallback>
      </mc:AlternateContent>
      <p:sp>
        <p:nvSpPr>
          <p:cNvPr id="15" name="ZoneTexte 14">
            <a:extLst>
              <a:ext uri="{FF2B5EF4-FFF2-40B4-BE49-F238E27FC236}">
                <a16:creationId xmlns:a16="http://schemas.microsoft.com/office/drawing/2014/main" id="{F960C024-6ED2-C53F-0DE6-6233CE1F3127}"/>
              </a:ext>
            </a:extLst>
          </p:cNvPr>
          <p:cNvSpPr txBox="1"/>
          <p:nvPr/>
        </p:nvSpPr>
        <p:spPr>
          <a:xfrm>
            <a:off x="147780" y="3514728"/>
            <a:ext cx="4619624" cy="369332"/>
          </a:xfrm>
          <a:prstGeom prst="rect">
            <a:avLst/>
          </a:prstGeom>
          <a:noFill/>
        </p:spPr>
        <p:txBody>
          <a:bodyPr wrap="square">
            <a:spAutoFit/>
          </a:bodyPr>
          <a:lstStyle/>
          <a:p>
            <a:r>
              <a:rPr lang="fr-FR" b="1" dirty="0">
                <a:latin typeface="Arial Nova Light" panose="020B0304020202020204" pitchFamily="34" charset="0"/>
              </a:rPr>
              <a:t>On a pas assez de tuyaux; on va extrapoler</a:t>
            </a:r>
          </a:p>
        </p:txBody>
      </p:sp>
      <p:sp>
        <p:nvSpPr>
          <p:cNvPr id="16" name="ZoneTexte 15">
            <a:extLst>
              <a:ext uri="{FF2B5EF4-FFF2-40B4-BE49-F238E27FC236}">
                <a16:creationId xmlns:a16="http://schemas.microsoft.com/office/drawing/2014/main" id="{23ABB620-452D-8F55-8A7C-EEEB2A41B024}"/>
              </a:ext>
            </a:extLst>
          </p:cNvPr>
          <p:cNvSpPr txBox="1"/>
          <p:nvPr/>
        </p:nvSpPr>
        <p:spPr>
          <a:xfrm>
            <a:off x="7244121" y="6383001"/>
            <a:ext cx="1899879" cy="276999"/>
          </a:xfrm>
          <a:prstGeom prst="rect">
            <a:avLst/>
          </a:prstGeom>
          <a:noFill/>
        </p:spPr>
        <p:txBody>
          <a:bodyPr wrap="none" rtlCol="0">
            <a:spAutoFit/>
          </a:bodyPr>
          <a:lstStyle/>
          <a:p>
            <a:r>
              <a:rPr lang="fr-FR" sz="1200" i="1" dirty="0">
                <a:latin typeface="Arial Nova Light" panose="020B0304020202020204" pitchFamily="34" charset="0"/>
              </a:rPr>
              <a:t>Rayon du tuyaux: 6,5 mm </a:t>
            </a:r>
          </a:p>
        </p:txBody>
      </p:sp>
      <p:sp>
        <p:nvSpPr>
          <p:cNvPr id="17" name="Rectangle 16">
            <a:extLst>
              <a:ext uri="{FF2B5EF4-FFF2-40B4-BE49-F238E27FC236}">
                <a16:creationId xmlns:a16="http://schemas.microsoft.com/office/drawing/2014/main" id="{A856FD67-2F36-BEB1-6FB8-A63E4163165A}"/>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23 / 27</a:t>
            </a:r>
          </a:p>
        </p:txBody>
      </p:sp>
    </p:spTree>
    <p:extLst>
      <p:ext uri="{BB962C8B-B14F-4D97-AF65-F5344CB8AC3E}">
        <p14:creationId xmlns:p14="http://schemas.microsoft.com/office/powerpoint/2010/main" val="1102298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sp>
        <p:nvSpPr>
          <p:cNvPr id="19" name="ZoneTexte 18">
            <a:extLst>
              <a:ext uri="{FF2B5EF4-FFF2-40B4-BE49-F238E27FC236}">
                <a16:creationId xmlns:a16="http://schemas.microsoft.com/office/drawing/2014/main" id="{D23E3095-A042-8AF4-6BC9-B15C36DF8087}"/>
              </a:ext>
            </a:extLst>
          </p:cNvPr>
          <p:cNvSpPr txBox="1"/>
          <p:nvPr/>
        </p:nvSpPr>
        <p:spPr>
          <a:xfrm>
            <a:off x="64655" y="369455"/>
            <a:ext cx="2759410" cy="369332"/>
          </a:xfrm>
          <a:prstGeom prst="rect">
            <a:avLst/>
          </a:prstGeom>
          <a:noFill/>
        </p:spPr>
        <p:txBody>
          <a:bodyPr wrap="none" rtlCol="0">
            <a:spAutoFit/>
          </a:bodyPr>
          <a:lstStyle/>
          <a:p>
            <a:r>
              <a:rPr lang="fr-FR" b="1" u="sng" dirty="0">
                <a:latin typeface="Arial Nova Light" panose="020B0304020202020204" pitchFamily="34" charset="0"/>
              </a:rPr>
              <a:t>Principe de thermodilution</a:t>
            </a:r>
          </a:p>
        </p:txBody>
      </p:sp>
      <p:sp>
        <p:nvSpPr>
          <p:cNvPr id="10" name="Rectangle 9">
            <a:extLst>
              <a:ext uri="{FF2B5EF4-FFF2-40B4-BE49-F238E27FC236}">
                <a16:creationId xmlns:a16="http://schemas.microsoft.com/office/drawing/2014/main" id="{10100BAC-8FE0-1315-10D2-A0C969BC28C0}"/>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graphicFrame>
        <p:nvGraphicFramePr>
          <p:cNvPr id="2" name="Tableau 1">
            <a:extLst>
              <a:ext uri="{FF2B5EF4-FFF2-40B4-BE49-F238E27FC236}">
                <a16:creationId xmlns:a16="http://schemas.microsoft.com/office/drawing/2014/main" id="{915F3F45-B29A-17D5-BAFB-D3F5C8007A03}"/>
              </a:ext>
            </a:extLst>
          </p:cNvPr>
          <p:cNvGraphicFramePr>
            <a:graphicFrameLocks noGrp="1"/>
          </p:cNvGraphicFramePr>
          <p:nvPr>
            <p:extLst>
              <p:ext uri="{D42A27DB-BD31-4B8C-83A1-F6EECF244321}">
                <p14:modId xmlns:p14="http://schemas.microsoft.com/office/powerpoint/2010/main" val="3454024168"/>
              </p:ext>
            </p:extLst>
          </p:nvPr>
        </p:nvGraphicFramePr>
        <p:xfrm>
          <a:off x="121849" y="738787"/>
          <a:ext cx="7879151" cy="938678"/>
        </p:xfrm>
        <a:graphic>
          <a:graphicData uri="http://schemas.openxmlformats.org/drawingml/2006/table">
            <a:tbl>
              <a:tblPr firstRow="1">
                <a:tableStyleId>{073A0DAA-6AF3-43AB-8588-CEC1D06C72B9}</a:tableStyleId>
              </a:tblPr>
              <a:tblGrid>
                <a:gridCol w="1206174">
                  <a:extLst>
                    <a:ext uri="{9D8B030D-6E8A-4147-A177-3AD203B41FA5}">
                      <a16:colId xmlns:a16="http://schemas.microsoft.com/office/drawing/2014/main" val="2254561921"/>
                    </a:ext>
                  </a:extLst>
                </a:gridCol>
                <a:gridCol w="1942756">
                  <a:extLst>
                    <a:ext uri="{9D8B030D-6E8A-4147-A177-3AD203B41FA5}">
                      <a16:colId xmlns:a16="http://schemas.microsoft.com/office/drawing/2014/main" val="4241954773"/>
                    </a:ext>
                  </a:extLst>
                </a:gridCol>
                <a:gridCol w="1533961">
                  <a:extLst>
                    <a:ext uri="{9D8B030D-6E8A-4147-A177-3AD203B41FA5}">
                      <a16:colId xmlns:a16="http://schemas.microsoft.com/office/drawing/2014/main" val="3388529015"/>
                    </a:ext>
                  </a:extLst>
                </a:gridCol>
                <a:gridCol w="1366948">
                  <a:extLst>
                    <a:ext uri="{9D8B030D-6E8A-4147-A177-3AD203B41FA5}">
                      <a16:colId xmlns:a16="http://schemas.microsoft.com/office/drawing/2014/main" val="2246287465"/>
                    </a:ext>
                  </a:extLst>
                </a:gridCol>
                <a:gridCol w="1829312">
                  <a:extLst>
                    <a:ext uri="{9D8B030D-6E8A-4147-A177-3AD203B41FA5}">
                      <a16:colId xmlns:a16="http://schemas.microsoft.com/office/drawing/2014/main" val="993725234"/>
                    </a:ext>
                  </a:extLst>
                </a:gridCol>
              </a:tblGrid>
              <a:tr h="397286">
                <a:tc>
                  <a:txBody>
                    <a:bodyPr/>
                    <a:lstStyle/>
                    <a:p>
                      <a:pPr algn="l" fontAlgn="b"/>
                      <a:r>
                        <a:rPr lang="fr-FR" sz="1600" u="none" strike="noStrike" dirty="0">
                          <a:effectLst/>
                          <a:latin typeface="Arial Nova Light" panose="020B0304020202020204" pitchFamily="34" charset="0"/>
                        </a:rPr>
                        <a:t>Distance (m)</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r>
                        <a:rPr lang="fr-FR" sz="1600" u="none" strike="noStrike" dirty="0">
                          <a:effectLst/>
                          <a:latin typeface="Arial Nova Light" panose="020B0304020202020204" pitchFamily="34" charset="0"/>
                        </a:rPr>
                        <a:t>DC</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r>
                        <a:rPr lang="fr-FR" sz="1600" u="none" strike="noStrike" dirty="0">
                          <a:effectLst/>
                          <a:latin typeface="Arial Nova Light" panose="020B0304020202020204" pitchFamily="34" charset="0"/>
                        </a:rPr>
                        <a:t>T</a:t>
                      </a:r>
                      <a:r>
                        <a:rPr lang="fr-FR" sz="1600" u="none" strike="noStrike" baseline="-25000" dirty="0">
                          <a:effectLst/>
                          <a:latin typeface="Arial Nova Light" panose="020B0304020202020204" pitchFamily="34" charset="0"/>
                        </a:rPr>
                        <a:t>injectat</a:t>
                      </a:r>
                      <a:r>
                        <a:rPr lang="fr-FR" sz="1600" u="none" strike="noStrike" dirty="0">
                          <a:effectLst/>
                          <a:latin typeface="Arial Nova Light" panose="020B0304020202020204" pitchFamily="34" charset="0"/>
                        </a:rPr>
                        <a:t> (°C)</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r>
                        <a:rPr lang="fr-FR" sz="1600" u="none" strike="noStrike" dirty="0">
                          <a:effectLst/>
                          <a:latin typeface="Arial Nova Light" panose="020B0304020202020204" pitchFamily="34" charset="0"/>
                        </a:rPr>
                        <a:t>T</a:t>
                      </a:r>
                      <a:r>
                        <a:rPr lang="fr-FR" sz="1600" u="none" strike="noStrike" baseline="-25000" dirty="0">
                          <a:effectLst/>
                          <a:latin typeface="Arial Nova Light" panose="020B0304020202020204" pitchFamily="34" charset="0"/>
                        </a:rPr>
                        <a:t>mélange</a:t>
                      </a:r>
                      <a:r>
                        <a:rPr lang="fr-FR" sz="1600" u="none" strike="noStrike" dirty="0">
                          <a:effectLst/>
                          <a:latin typeface="Arial Nova Light" panose="020B0304020202020204" pitchFamily="34" charset="0"/>
                        </a:rPr>
                        <a:t> (°C)</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r>
                        <a:rPr lang="fr-FR" sz="1600" u="none" strike="noStrike" dirty="0">
                          <a:effectLst/>
                          <a:latin typeface="Arial Nova Light" panose="020B0304020202020204" pitchFamily="34" charset="0"/>
                        </a:rPr>
                        <a:t>Volume injectât (L)</a:t>
                      </a:r>
                      <a:endParaRPr lang="fr-FR" sz="1600" b="0" i="0" u="none" strike="noStrike" dirty="0">
                        <a:solidFill>
                          <a:srgbClr val="000000"/>
                        </a:solidFill>
                        <a:effectLst/>
                        <a:latin typeface="Arial Nova Light" panose="020B0304020202020204" pitchFamily="34" charset="0"/>
                      </a:endParaRPr>
                    </a:p>
                  </a:txBody>
                  <a:tcPr marL="7620" marR="7620" marT="7620" marB="0" anchor="ctr"/>
                </a:tc>
                <a:extLst>
                  <a:ext uri="{0D108BD9-81ED-4DB2-BD59-A6C34878D82A}">
                    <a16:rowId xmlns:a16="http://schemas.microsoft.com/office/drawing/2014/main" val="3121875"/>
                  </a:ext>
                </a:extLst>
              </a:tr>
              <a:tr h="270696">
                <a:tc>
                  <a:txBody>
                    <a:bodyPr/>
                    <a:lstStyle/>
                    <a:p>
                      <a:pPr algn="r" fontAlgn="b"/>
                      <a:r>
                        <a:rPr lang="fr-FR" sz="1600" u="none" strike="noStrike">
                          <a:effectLst/>
                          <a:latin typeface="Arial Nova Light" panose="020B0304020202020204" pitchFamily="34" charset="0"/>
                        </a:rPr>
                        <a:t>2</a:t>
                      </a:r>
                      <a:endParaRPr lang="fr-FR" sz="1600" b="0" i="0" u="none" strike="noStrike">
                        <a:solidFill>
                          <a:srgbClr val="000000"/>
                        </a:solidFill>
                        <a:effectLst/>
                        <a:latin typeface="Arial Nova Light" panose="020B0304020202020204" pitchFamily="34" charset="0"/>
                      </a:endParaRPr>
                    </a:p>
                  </a:txBody>
                  <a:tcPr marL="7620" marR="7620" marT="7620" marB="0" anchor="ctr"/>
                </a:tc>
                <a:tc>
                  <a:txBody>
                    <a:bodyPr/>
                    <a:lstStyle/>
                    <a:p>
                      <a:pPr algn="r" fontAlgn="b"/>
                      <a:r>
                        <a:rPr lang="fr-FR" sz="1600" u="none" strike="noStrike" dirty="0">
                          <a:effectLst/>
                          <a:latin typeface="Arial Nova Light" panose="020B0304020202020204" pitchFamily="34" charset="0"/>
                        </a:rPr>
                        <a:t>5 L/min</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r" fontAlgn="b"/>
                      <a:r>
                        <a:rPr lang="fr-FR" sz="1600" u="none" strike="noStrike" dirty="0">
                          <a:effectLst/>
                          <a:latin typeface="Arial Nova Light" panose="020B0304020202020204" pitchFamily="34" charset="0"/>
                        </a:rPr>
                        <a:t>7,86</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r" fontAlgn="b"/>
                      <a:r>
                        <a:rPr lang="fr-FR" sz="1600" u="none" strike="noStrike">
                          <a:effectLst/>
                          <a:latin typeface="Arial Nova Light" panose="020B0304020202020204" pitchFamily="34" charset="0"/>
                        </a:rPr>
                        <a:t>27,12</a:t>
                      </a:r>
                      <a:endParaRPr lang="fr-FR" sz="1600" b="0" i="0" u="none" strike="noStrike">
                        <a:solidFill>
                          <a:srgbClr val="000000"/>
                        </a:solidFill>
                        <a:effectLst/>
                        <a:latin typeface="Arial Nova Light" panose="020B0304020202020204" pitchFamily="34" charset="0"/>
                      </a:endParaRPr>
                    </a:p>
                  </a:txBody>
                  <a:tcPr marL="7620" marR="7620" marT="7620" marB="0" anchor="ctr"/>
                </a:tc>
                <a:tc>
                  <a:txBody>
                    <a:bodyPr/>
                    <a:lstStyle/>
                    <a:p>
                      <a:pPr algn="r" fontAlgn="b"/>
                      <a:r>
                        <a:rPr lang="fr-FR" sz="1600" u="none" strike="noStrike" dirty="0">
                          <a:effectLst/>
                          <a:latin typeface="Arial Nova Light" panose="020B0304020202020204" pitchFamily="34" charset="0"/>
                        </a:rPr>
                        <a:t>0,02</a:t>
                      </a:r>
                      <a:endParaRPr lang="fr-FR" sz="1600" b="0" i="0" u="none" strike="noStrike" dirty="0">
                        <a:solidFill>
                          <a:srgbClr val="000000"/>
                        </a:solidFill>
                        <a:effectLst/>
                        <a:latin typeface="Arial Nova Light" panose="020B0304020202020204" pitchFamily="34" charset="0"/>
                      </a:endParaRPr>
                    </a:p>
                  </a:txBody>
                  <a:tcPr marL="7620" marR="7620" marT="7620" marB="0" anchor="ctr"/>
                </a:tc>
                <a:extLst>
                  <a:ext uri="{0D108BD9-81ED-4DB2-BD59-A6C34878D82A}">
                    <a16:rowId xmlns:a16="http://schemas.microsoft.com/office/drawing/2014/main" val="2171284109"/>
                  </a:ext>
                </a:extLst>
              </a:tr>
              <a:tr h="270696">
                <a:tc>
                  <a:txBody>
                    <a:bodyPr/>
                    <a:lstStyle/>
                    <a:p>
                      <a:pPr algn="l" fontAlgn="b"/>
                      <a:endParaRPr lang="fr-FR" sz="1600" b="0" i="0" u="none" strike="noStrike">
                        <a:solidFill>
                          <a:srgbClr val="000000"/>
                        </a:solidFill>
                        <a:effectLst/>
                        <a:latin typeface="Arial Nova Light" panose="020B0304020202020204" pitchFamily="34" charset="0"/>
                      </a:endParaRPr>
                    </a:p>
                  </a:txBody>
                  <a:tcPr marL="7620" marR="7620" marT="7620" marB="0" anchor="ctr"/>
                </a:tc>
                <a:tc>
                  <a:txBody>
                    <a:bodyPr/>
                    <a:lstStyle/>
                    <a:p>
                      <a:pPr algn="r" fontAlgn="b"/>
                      <a:r>
                        <a:rPr lang="fr-FR" sz="1600" u="none" strike="noStrike" dirty="0">
                          <a:effectLst/>
                          <a:latin typeface="Arial Nova Light" panose="020B0304020202020204" pitchFamily="34" charset="0"/>
                        </a:rPr>
                        <a:t>8,33333E-05 m</a:t>
                      </a:r>
                      <a:r>
                        <a:rPr lang="fr-FR" sz="1600" u="none" strike="noStrike" baseline="30000" dirty="0">
                          <a:effectLst/>
                          <a:latin typeface="Arial Nova Light" panose="020B0304020202020204" pitchFamily="34" charset="0"/>
                        </a:rPr>
                        <a:t>3</a:t>
                      </a:r>
                      <a:r>
                        <a:rPr lang="fr-FR" sz="1600" u="none" strike="noStrike" dirty="0">
                          <a:effectLst/>
                          <a:latin typeface="Arial Nova Light" panose="020B0304020202020204" pitchFamily="34" charset="0"/>
                        </a:rPr>
                        <a:t>/sec</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endParaRPr lang="fr-FR" sz="1600" b="0" i="0" u="none" strike="noStrike" dirty="0">
                        <a:solidFill>
                          <a:srgbClr val="000000"/>
                        </a:solidFill>
                        <a:effectLst/>
                        <a:latin typeface="Arial Nova Light" panose="020B0304020202020204" pitchFamily="34" charset="0"/>
                      </a:endParaRPr>
                    </a:p>
                  </a:txBody>
                  <a:tcPr marL="7620" marR="7620" marT="7620" marB="0" anchor="ctr"/>
                </a:tc>
                <a:extLst>
                  <a:ext uri="{0D108BD9-81ED-4DB2-BD59-A6C34878D82A}">
                    <a16:rowId xmlns:a16="http://schemas.microsoft.com/office/drawing/2014/main" val="3221423884"/>
                  </a:ext>
                </a:extLst>
              </a:tr>
            </a:tbl>
          </a:graphicData>
        </a:graphic>
      </p:graphicFrame>
      <p:grpSp>
        <p:nvGrpSpPr>
          <p:cNvPr id="15" name="Groupe 14">
            <a:extLst>
              <a:ext uri="{FF2B5EF4-FFF2-40B4-BE49-F238E27FC236}">
                <a16:creationId xmlns:a16="http://schemas.microsoft.com/office/drawing/2014/main" id="{555C4820-58EA-AC18-16E0-159FC719B9AF}"/>
              </a:ext>
            </a:extLst>
          </p:cNvPr>
          <p:cNvGrpSpPr/>
          <p:nvPr/>
        </p:nvGrpSpPr>
        <p:grpSpPr>
          <a:xfrm>
            <a:off x="78533" y="1752243"/>
            <a:ext cx="3841204" cy="3034062"/>
            <a:chOff x="-50997" y="1646874"/>
            <a:chExt cx="5302521" cy="3964178"/>
          </a:xfrm>
        </p:grpSpPr>
        <p:pic>
          <p:nvPicPr>
            <p:cNvPr id="12" name="Image 11">
              <a:extLst>
                <a:ext uri="{FF2B5EF4-FFF2-40B4-BE49-F238E27FC236}">
                  <a16:creationId xmlns:a16="http://schemas.microsoft.com/office/drawing/2014/main" id="{3E60ACF0-981B-BBA9-301A-A423067212DF}"/>
                </a:ext>
              </a:extLst>
            </p:cNvPr>
            <p:cNvPicPr>
              <a:picLocks noChangeAspect="1"/>
            </p:cNvPicPr>
            <p:nvPr/>
          </p:nvPicPr>
          <p:blipFill rotWithShape="1">
            <a:blip r:embed="rId3">
              <a:extLst>
                <a:ext uri="{28A0092B-C50C-407E-A947-70E740481C1C}">
                  <a14:useLocalDpi xmlns:a14="http://schemas.microsoft.com/office/drawing/2010/main" val="0"/>
                </a:ext>
              </a:extLst>
            </a:blip>
            <a:srcRect l="7544" t="9754" r="8807" b="5861"/>
            <a:stretch/>
          </p:blipFill>
          <p:spPr>
            <a:xfrm>
              <a:off x="210453" y="1847502"/>
              <a:ext cx="4895273" cy="3703783"/>
            </a:xfrm>
            <a:prstGeom prst="rect">
              <a:avLst/>
            </a:prstGeom>
          </p:spPr>
        </p:pic>
        <p:sp>
          <p:nvSpPr>
            <p:cNvPr id="13" name="ZoneTexte 12">
              <a:extLst>
                <a:ext uri="{FF2B5EF4-FFF2-40B4-BE49-F238E27FC236}">
                  <a16:creationId xmlns:a16="http://schemas.microsoft.com/office/drawing/2014/main" id="{CEB78FAF-AB0A-8CAB-EB82-DBD42F3E4258}"/>
                </a:ext>
              </a:extLst>
            </p:cNvPr>
            <p:cNvSpPr txBox="1"/>
            <p:nvPr/>
          </p:nvSpPr>
          <p:spPr>
            <a:xfrm>
              <a:off x="-50997" y="1646874"/>
              <a:ext cx="522899" cy="276999"/>
            </a:xfrm>
            <a:prstGeom prst="rect">
              <a:avLst/>
            </a:prstGeom>
            <a:noFill/>
          </p:spPr>
          <p:txBody>
            <a:bodyPr wrap="none" rtlCol="0">
              <a:spAutoFit/>
            </a:bodyPr>
            <a:lstStyle/>
            <a:p>
              <a:r>
                <a:rPr lang="fr-FR" sz="1200" dirty="0"/>
                <a:t>T (°C)</a:t>
              </a:r>
            </a:p>
          </p:txBody>
        </p:sp>
        <p:sp>
          <p:nvSpPr>
            <p:cNvPr id="14" name="ZoneTexte 13">
              <a:extLst>
                <a:ext uri="{FF2B5EF4-FFF2-40B4-BE49-F238E27FC236}">
                  <a16:creationId xmlns:a16="http://schemas.microsoft.com/office/drawing/2014/main" id="{61AD4D93-4FC8-7A23-14CD-66D96E648E01}"/>
                </a:ext>
              </a:extLst>
            </p:cNvPr>
            <p:cNvSpPr txBox="1"/>
            <p:nvPr/>
          </p:nvSpPr>
          <p:spPr>
            <a:xfrm>
              <a:off x="4719006" y="5334053"/>
              <a:ext cx="532518" cy="276999"/>
            </a:xfrm>
            <a:prstGeom prst="rect">
              <a:avLst/>
            </a:prstGeom>
            <a:noFill/>
          </p:spPr>
          <p:txBody>
            <a:bodyPr wrap="none" rtlCol="0">
              <a:spAutoFit/>
            </a:bodyPr>
            <a:lstStyle/>
            <a:p>
              <a:r>
                <a:rPr lang="fr-FR" sz="1200" dirty="0"/>
                <a:t>t(sec)</a:t>
              </a:r>
            </a:p>
          </p:txBody>
        </p:sp>
      </p:grpSp>
      <p:grpSp>
        <p:nvGrpSpPr>
          <p:cNvPr id="17" name="Groupe 16">
            <a:extLst>
              <a:ext uri="{FF2B5EF4-FFF2-40B4-BE49-F238E27FC236}">
                <a16:creationId xmlns:a16="http://schemas.microsoft.com/office/drawing/2014/main" id="{BE84C6D8-212B-2F0F-3602-D53C40D00586}"/>
              </a:ext>
            </a:extLst>
          </p:cNvPr>
          <p:cNvGrpSpPr/>
          <p:nvPr/>
        </p:nvGrpSpPr>
        <p:grpSpPr>
          <a:xfrm>
            <a:off x="4800756" y="1830885"/>
            <a:ext cx="3978407" cy="2942668"/>
            <a:chOff x="29342" y="2069039"/>
            <a:chExt cx="5235384" cy="3916126"/>
          </a:xfrm>
        </p:grpSpPr>
        <p:pic>
          <p:nvPicPr>
            <p:cNvPr id="4" name="Image 3">
              <a:extLst>
                <a:ext uri="{FF2B5EF4-FFF2-40B4-BE49-F238E27FC236}">
                  <a16:creationId xmlns:a16="http://schemas.microsoft.com/office/drawing/2014/main" id="{66F34356-31A6-7321-F1C4-328EB8E0CE94}"/>
                </a:ext>
              </a:extLst>
            </p:cNvPr>
            <p:cNvPicPr>
              <a:picLocks noChangeAspect="1"/>
            </p:cNvPicPr>
            <p:nvPr/>
          </p:nvPicPr>
          <p:blipFill rotWithShape="1">
            <a:blip r:embed="rId4">
              <a:extLst>
                <a:ext uri="{28A0092B-C50C-407E-A947-70E740481C1C}">
                  <a14:useLocalDpi xmlns:a14="http://schemas.microsoft.com/office/drawing/2010/main" val="0"/>
                </a:ext>
              </a:extLst>
            </a:blip>
            <a:srcRect l="7282" t="11359" r="8123" b="5730"/>
            <a:stretch/>
          </p:blipFill>
          <p:spPr>
            <a:xfrm>
              <a:off x="314036" y="2346037"/>
              <a:ext cx="4950690" cy="3639128"/>
            </a:xfrm>
            <a:prstGeom prst="rect">
              <a:avLst/>
            </a:prstGeom>
          </p:spPr>
        </p:pic>
        <p:sp>
          <p:nvSpPr>
            <p:cNvPr id="20" name="ZoneTexte 19">
              <a:extLst>
                <a:ext uri="{FF2B5EF4-FFF2-40B4-BE49-F238E27FC236}">
                  <a16:creationId xmlns:a16="http://schemas.microsoft.com/office/drawing/2014/main" id="{34BE164E-3BCD-3481-48B6-3CC900F4A326}"/>
                </a:ext>
              </a:extLst>
            </p:cNvPr>
            <p:cNvSpPr txBox="1"/>
            <p:nvPr/>
          </p:nvSpPr>
          <p:spPr>
            <a:xfrm>
              <a:off x="29342" y="2069039"/>
              <a:ext cx="569386" cy="276998"/>
            </a:xfrm>
            <a:prstGeom prst="rect">
              <a:avLst/>
            </a:prstGeom>
            <a:noFill/>
          </p:spPr>
          <p:txBody>
            <a:bodyPr wrap="none" rtlCol="0">
              <a:spAutoFit/>
            </a:bodyPr>
            <a:lstStyle/>
            <a:p>
              <a:r>
                <a:rPr lang="fr-FR" sz="1200" dirty="0"/>
                <a:t>-T (°C)</a:t>
              </a:r>
            </a:p>
          </p:txBody>
        </p:sp>
        <p:sp>
          <p:nvSpPr>
            <p:cNvPr id="21" name="ZoneTexte 20">
              <a:extLst>
                <a:ext uri="{FF2B5EF4-FFF2-40B4-BE49-F238E27FC236}">
                  <a16:creationId xmlns:a16="http://schemas.microsoft.com/office/drawing/2014/main" id="{084C6BBD-78D0-1182-ECD7-9EF5858FD1BF}"/>
                </a:ext>
              </a:extLst>
            </p:cNvPr>
            <p:cNvSpPr txBox="1"/>
            <p:nvPr/>
          </p:nvSpPr>
          <p:spPr>
            <a:xfrm>
              <a:off x="4878964" y="5727761"/>
              <a:ext cx="385762" cy="212007"/>
            </a:xfrm>
            <a:prstGeom prst="rect">
              <a:avLst/>
            </a:prstGeom>
            <a:noFill/>
          </p:spPr>
          <p:txBody>
            <a:bodyPr wrap="none" rtlCol="0">
              <a:spAutoFit/>
            </a:bodyPr>
            <a:lstStyle/>
            <a:p>
              <a:r>
                <a:rPr lang="fr-FR" sz="1200" dirty="0"/>
                <a:t>t(sec)</a:t>
              </a:r>
            </a:p>
          </p:txBody>
        </p:sp>
      </p:grpSp>
      <p:sp>
        <p:nvSpPr>
          <p:cNvPr id="23" name="ZoneTexte 22">
            <a:extLst>
              <a:ext uri="{FF2B5EF4-FFF2-40B4-BE49-F238E27FC236}">
                <a16:creationId xmlns:a16="http://schemas.microsoft.com/office/drawing/2014/main" id="{CDBE49E5-08CC-2CEC-8675-733C4374196B}"/>
              </a:ext>
            </a:extLst>
          </p:cNvPr>
          <p:cNvSpPr txBox="1"/>
          <p:nvPr/>
        </p:nvSpPr>
        <p:spPr>
          <a:xfrm>
            <a:off x="5017096" y="6324477"/>
            <a:ext cx="4144276" cy="276999"/>
          </a:xfrm>
          <a:prstGeom prst="rect">
            <a:avLst/>
          </a:prstGeom>
          <a:noFill/>
        </p:spPr>
        <p:txBody>
          <a:bodyPr wrap="none" rtlCol="0">
            <a:spAutoFit/>
          </a:bodyPr>
          <a:lstStyle/>
          <a:p>
            <a:pPr algn="r"/>
            <a:r>
              <a:rPr lang="fr-FR" sz="1200" i="1" dirty="0">
                <a:latin typeface="Arial Nova Light" panose="020B0304020202020204" pitchFamily="34" charset="0"/>
              </a:rPr>
              <a:t>Formule du Débit cardiaque </a:t>
            </a:r>
            <a:r>
              <a:rPr lang="fr-FR" sz="1200" i="1" baseline="30000" dirty="0">
                <a:latin typeface="Arial Nova Light" panose="020B0304020202020204" pitchFamily="34" charset="0"/>
              </a:rPr>
              <a:t>[7]</a:t>
            </a:r>
            <a:r>
              <a:rPr lang="fr-FR" sz="1200" i="1" dirty="0">
                <a:latin typeface="Arial Nova Light" panose="020B0304020202020204" pitchFamily="34" charset="0"/>
              </a:rPr>
              <a:t> et Calcul incertitude annexe 6</a:t>
            </a:r>
          </a:p>
        </p:txBody>
      </p:sp>
      <p:pic>
        <p:nvPicPr>
          <p:cNvPr id="27" name="Image 26" descr="Une image contenant texte&#10;&#10;Description générée automatiquement">
            <a:extLst>
              <a:ext uri="{FF2B5EF4-FFF2-40B4-BE49-F238E27FC236}">
                <a16:creationId xmlns:a16="http://schemas.microsoft.com/office/drawing/2014/main" id="{1CEC7734-AE64-5D4E-BC8D-FE3FFA7ED8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849" y="4934151"/>
            <a:ext cx="5350491" cy="851215"/>
          </a:xfrm>
          <a:prstGeom prst="rect">
            <a:avLst/>
          </a:prstGeom>
        </p:spPr>
      </p:pic>
      <p:sp>
        <p:nvSpPr>
          <p:cNvPr id="31" name="Rectangle 30">
            <a:extLst>
              <a:ext uri="{FF2B5EF4-FFF2-40B4-BE49-F238E27FC236}">
                <a16:creationId xmlns:a16="http://schemas.microsoft.com/office/drawing/2014/main" id="{610856ED-E7F9-6098-5C47-226E7C4F81E0}"/>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24 / 27</a:t>
            </a:r>
          </a:p>
        </p:txBody>
      </p:sp>
    </p:spTree>
    <p:extLst>
      <p:ext uri="{BB962C8B-B14F-4D97-AF65-F5344CB8AC3E}">
        <p14:creationId xmlns:p14="http://schemas.microsoft.com/office/powerpoint/2010/main" val="1180950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Expérience 2 : Simulation du cœur</a:t>
            </a:r>
          </a:p>
        </p:txBody>
      </p:sp>
      <p:sp>
        <p:nvSpPr>
          <p:cNvPr id="10" name="Rectangle 9">
            <a:extLst>
              <a:ext uri="{FF2B5EF4-FFF2-40B4-BE49-F238E27FC236}">
                <a16:creationId xmlns:a16="http://schemas.microsoft.com/office/drawing/2014/main" id="{10100BAC-8FE0-1315-10D2-A0C969BC28C0}"/>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mc:AlternateContent xmlns:mc="http://schemas.openxmlformats.org/markup-compatibility/2006">
        <mc:Choice xmlns:a14="http://schemas.microsoft.com/office/drawing/2010/main" Requires="a14">
          <p:sp>
            <p:nvSpPr>
              <p:cNvPr id="12" name="ZoneTexte 11">
                <a:extLst>
                  <a:ext uri="{FF2B5EF4-FFF2-40B4-BE49-F238E27FC236}">
                    <a16:creationId xmlns:a16="http://schemas.microsoft.com/office/drawing/2014/main" id="{A49C7B76-5F0E-1E29-B665-27C730438F20}"/>
                  </a:ext>
                </a:extLst>
              </p:cNvPr>
              <p:cNvSpPr txBox="1"/>
              <p:nvPr/>
            </p:nvSpPr>
            <p:spPr>
              <a:xfrm>
                <a:off x="132303" y="566678"/>
                <a:ext cx="8879393" cy="4247317"/>
              </a:xfrm>
              <a:prstGeom prst="rect">
                <a:avLst/>
              </a:prstGeom>
              <a:noFill/>
            </p:spPr>
            <p:txBody>
              <a:bodyPr wrap="square" rtlCol="0">
                <a:spAutoFit/>
              </a:bodyPr>
              <a:lstStyle/>
              <a:p>
                <a:r>
                  <a:rPr lang="fr-FR" b="1" u="sng" dirty="0">
                    <a:latin typeface="Arial Nova Light" panose="020B0304020202020204" pitchFamily="34" charset="0"/>
                  </a:rPr>
                  <a:t>Conclusion et critique: </a:t>
                </a:r>
              </a:p>
              <a:p>
                <a:endParaRPr lang="fr-FR" b="1" u="sng" dirty="0">
                  <a:latin typeface="Arial Nova Light" panose="020B0304020202020204" pitchFamily="34" charset="0"/>
                </a:endParaRPr>
              </a:p>
              <a:p>
                <a:r>
                  <a:rPr lang="fr-FR" b="1" u="sng" dirty="0">
                    <a:latin typeface="Arial Nova Light" panose="020B0304020202020204" pitchFamily="34" charset="0"/>
                  </a:rPr>
                  <a:t>De même qu’avec le facteur Khi, le docteur m’a surement donné une valeur qui va correspondre à mes attentes.</a:t>
                </a:r>
              </a:p>
              <a:p>
                <a:r>
                  <a:rPr lang="fr-FR" b="1" u="sng" dirty="0">
                    <a:latin typeface="Arial Nova Light" panose="020B0304020202020204" pitchFamily="34" charset="0"/>
                  </a:rPr>
                  <a:t>En annexe 7, j’ai effectué un essai avec une débit volumique de 6L/min et le facteur K correspondait</a:t>
                </a:r>
              </a:p>
              <a:p>
                <a:endParaRPr lang="fr-FR" b="1" u="sng" dirty="0">
                  <a:latin typeface="Arial Nova Light" panose="020B0304020202020204" pitchFamily="34" charset="0"/>
                </a:endParaRPr>
              </a:p>
              <a:p>
                <a:r>
                  <a:rPr lang="fr-FR" b="1" u="sng" dirty="0">
                    <a:latin typeface="Arial Nova Light" panose="020B0304020202020204" pitchFamily="34" charset="0"/>
                  </a:rPr>
                  <a:t>Donc comme pour le facteur Khi, on va admettre que tout mon expérience est valide.  </a:t>
                </a:r>
              </a:p>
              <a:p>
                <a:endParaRPr lang="fr-FR" b="1" u="sng" dirty="0">
                  <a:latin typeface="Arial Nova Light" panose="020B0304020202020204" pitchFamily="34" charset="0"/>
                </a:endParaRPr>
              </a:p>
              <a:p>
                <a:endParaRPr lang="fr-FR" b="1" u="sng" dirty="0">
                  <a:latin typeface="Arial Nova Light" panose="020B0304020202020204" pitchFamily="34" charset="0"/>
                </a:endParaRPr>
              </a:p>
              <a:p>
                <a:endParaRPr lang="fr-FR" b="1" u="sng" dirty="0">
                  <a:latin typeface="Arial Nova Light" panose="020B0304020202020204" pitchFamily="34" charset="0"/>
                </a:endParaRPr>
              </a:p>
              <a:p>
                <a:r>
                  <a:rPr lang="fr-FR" dirty="0">
                    <a:latin typeface="Arial Nova Light" panose="020B0304020202020204" pitchFamily="34" charset="0"/>
                  </a:rPr>
                  <a:t>Par le débitmètre placé dans le circuit, je sais que j’ai 5,127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a:latin typeface="Arial Nova Light" panose="020B0304020202020204" pitchFamily="34" charset="0"/>
                  </a:rPr>
                  <a:t> 0,25 L/min (</a:t>
                </a:r>
                <a14:m>
                  <m:oMath xmlns:m="http://schemas.openxmlformats.org/officeDocument/2006/math">
                    <m:r>
                      <a:rPr lang="fr-FR" i="1" smtClean="0">
                        <a:latin typeface="Cambria Math" panose="02040503050406030204" pitchFamily="18" charset="0"/>
                        <a:ea typeface="Cambria Math" panose="02040503050406030204" pitchFamily="18" charset="0"/>
                      </a:rPr>
                      <m:t>±</m:t>
                    </m:r>
                  </m:oMath>
                </a14:m>
                <a:r>
                  <a:rPr lang="fr-FR" dirty="0">
                    <a:latin typeface="Arial Nova Light" panose="020B0304020202020204" pitchFamily="34" charset="0"/>
                  </a:rPr>
                  <a:t>5%)</a:t>
                </a:r>
              </a:p>
              <a:p>
                <a:r>
                  <a:rPr lang="fr-FR" dirty="0">
                    <a:latin typeface="Arial Nova Light" panose="020B0304020202020204" pitchFamily="34" charset="0"/>
                  </a:rPr>
                  <a:t>Avec les valeurs obtenues et la constante fournie, j’obtiens 5,05 ± 0,14 L/min</a:t>
                </a:r>
              </a:p>
              <a:p>
                <a:r>
                  <a:rPr lang="fr-FR" dirty="0">
                    <a:latin typeface="Arial Nova Light" panose="020B0304020202020204" pitchFamily="34" charset="0"/>
                  </a:rPr>
                  <a:t>On peut donc dire que mon modèle est valide et qu’il respecte la contrainte de précision du cahier des charges </a:t>
                </a:r>
              </a:p>
            </p:txBody>
          </p:sp>
        </mc:Choice>
        <mc:Fallback>
          <p:sp>
            <p:nvSpPr>
              <p:cNvPr id="12" name="ZoneTexte 11">
                <a:extLst>
                  <a:ext uri="{FF2B5EF4-FFF2-40B4-BE49-F238E27FC236}">
                    <a16:creationId xmlns:a16="http://schemas.microsoft.com/office/drawing/2014/main" id="{A49C7B76-5F0E-1E29-B665-27C730438F20}"/>
                  </a:ext>
                </a:extLst>
              </p:cNvPr>
              <p:cNvSpPr txBox="1">
                <a:spLocks noRot="1" noChangeAspect="1" noMove="1" noResize="1" noEditPoints="1" noAdjustHandles="1" noChangeArrowheads="1" noChangeShapeType="1" noTextEdit="1"/>
              </p:cNvSpPr>
              <p:nvPr/>
            </p:nvSpPr>
            <p:spPr>
              <a:xfrm>
                <a:off x="132303" y="566678"/>
                <a:ext cx="8879393" cy="4247317"/>
              </a:xfrm>
              <a:prstGeom prst="rect">
                <a:avLst/>
              </a:prstGeom>
              <a:blipFill>
                <a:blip r:embed="rId3"/>
                <a:stretch>
                  <a:fillRect l="-618" t="-717" r="-69" b="-1435"/>
                </a:stretch>
              </a:blipFill>
            </p:spPr>
            <p:txBody>
              <a:bodyPr/>
              <a:lstStyle/>
              <a:p>
                <a:r>
                  <a:rPr lang="fr-FR">
                    <a:noFill/>
                  </a:rPr>
                  <a:t> </a:t>
                </a:r>
              </a:p>
            </p:txBody>
          </p:sp>
        </mc:Fallback>
      </mc:AlternateContent>
      <p:sp>
        <p:nvSpPr>
          <p:cNvPr id="14" name="Rectangle 13">
            <a:extLst>
              <a:ext uri="{FF2B5EF4-FFF2-40B4-BE49-F238E27FC236}">
                <a16:creationId xmlns:a16="http://schemas.microsoft.com/office/drawing/2014/main" id="{56C957DA-AE5D-7B38-B014-2CC791A86DB7}"/>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25 / 27</a:t>
            </a:r>
          </a:p>
        </p:txBody>
      </p:sp>
    </p:spTree>
    <p:extLst>
      <p:ext uri="{BB962C8B-B14F-4D97-AF65-F5344CB8AC3E}">
        <p14:creationId xmlns:p14="http://schemas.microsoft.com/office/powerpoint/2010/main" val="35919300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Synthèse</a:t>
            </a:r>
          </a:p>
        </p:txBody>
      </p:sp>
      <mc:AlternateContent xmlns:mc="http://schemas.openxmlformats.org/markup-compatibility/2006" xmlns:a14="http://schemas.microsoft.com/office/drawing/2010/main">
        <mc:Choice Requires="a14">
          <p:graphicFrame>
            <p:nvGraphicFramePr>
              <p:cNvPr id="10" name="Tableau 11">
                <a:extLst>
                  <a:ext uri="{FF2B5EF4-FFF2-40B4-BE49-F238E27FC236}">
                    <a16:creationId xmlns:a16="http://schemas.microsoft.com/office/drawing/2014/main" id="{E61E4F12-9768-A840-C2D2-984560D4F816}"/>
                  </a:ext>
                </a:extLst>
              </p:cNvPr>
              <p:cNvGraphicFramePr>
                <a:graphicFrameLocks noGrp="1"/>
              </p:cNvGraphicFramePr>
              <p:nvPr>
                <p:extLst>
                  <p:ext uri="{D42A27DB-BD31-4B8C-83A1-F6EECF244321}">
                    <p14:modId xmlns:p14="http://schemas.microsoft.com/office/powerpoint/2010/main" val="4095654947"/>
                  </p:ext>
                </p:extLst>
              </p:nvPr>
            </p:nvGraphicFramePr>
            <p:xfrm>
              <a:off x="242451" y="565410"/>
              <a:ext cx="8647025" cy="3994223"/>
            </p:xfrm>
            <a:graphic>
              <a:graphicData uri="http://schemas.openxmlformats.org/drawingml/2006/table">
                <a:tbl>
                  <a:tblPr firstRow="1">
                    <a:tableStyleId>{073A0DAA-6AF3-43AB-8588-CEC1D06C72B9}</a:tableStyleId>
                  </a:tblPr>
                  <a:tblGrid>
                    <a:gridCol w="2327947">
                      <a:extLst>
                        <a:ext uri="{9D8B030D-6E8A-4147-A177-3AD203B41FA5}">
                          <a16:colId xmlns:a16="http://schemas.microsoft.com/office/drawing/2014/main" val="2813084823"/>
                        </a:ext>
                      </a:extLst>
                    </a:gridCol>
                    <a:gridCol w="3288478">
                      <a:extLst>
                        <a:ext uri="{9D8B030D-6E8A-4147-A177-3AD203B41FA5}">
                          <a16:colId xmlns:a16="http://schemas.microsoft.com/office/drawing/2014/main" val="1508152347"/>
                        </a:ext>
                      </a:extLst>
                    </a:gridCol>
                    <a:gridCol w="3030600">
                      <a:extLst>
                        <a:ext uri="{9D8B030D-6E8A-4147-A177-3AD203B41FA5}">
                          <a16:colId xmlns:a16="http://schemas.microsoft.com/office/drawing/2014/main" val="3168575524"/>
                        </a:ext>
                      </a:extLst>
                    </a:gridCol>
                  </a:tblGrid>
                  <a:tr h="409491">
                    <a:tc>
                      <a:txBody>
                        <a:bodyPr/>
                        <a:lstStyle/>
                        <a:p>
                          <a:pPr algn="ctr"/>
                          <a:endParaRPr lang="fr-FR" sz="1800" dirty="0">
                            <a:latin typeface="Arial Nova Light" panose="020B0304020202020204" pitchFamily="34" charset="0"/>
                          </a:endParaRPr>
                        </a:p>
                      </a:txBody>
                      <a:tcPr anchor="ctr">
                        <a:solidFill>
                          <a:schemeClr val="bg2">
                            <a:lumMod val="90000"/>
                          </a:schemeClr>
                        </a:solidFill>
                      </a:tcPr>
                    </a:tc>
                    <a:tc>
                      <a:txBody>
                        <a:bodyPr/>
                        <a:lstStyle/>
                        <a:p>
                          <a:pPr algn="ctr"/>
                          <a:r>
                            <a:rPr lang="fr-FR" sz="1800" dirty="0">
                              <a:latin typeface="Arial Nova Light" panose="020B0304020202020204" pitchFamily="34" charset="0"/>
                            </a:rPr>
                            <a:t>Analyse onde de Pouls</a:t>
                          </a:r>
                        </a:p>
                      </a:txBody>
                      <a:tcPr anchor="ctr">
                        <a:solidFill>
                          <a:schemeClr val="bg2">
                            <a:lumMod val="90000"/>
                          </a:schemeClr>
                        </a:solidFill>
                      </a:tcPr>
                    </a:tc>
                    <a:tc>
                      <a:txBody>
                        <a:bodyPr/>
                        <a:lstStyle/>
                        <a:p>
                          <a:pPr algn="ctr"/>
                          <a:r>
                            <a:rPr lang="fr-FR" sz="1800" dirty="0">
                              <a:latin typeface="Arial Nova Light" panose="020B0304020202020204" pitchFamily="34" charset="0"/>
                            </a:rPr>
                            <a:t>Thermodilution </a:t>
                          </a:r>
                        </a:p>
                      </a:txBody>
                      <a:tcPr anchor="ctr">
                        <a:solidFill>
                          <a:schemeClr val="bg2">
                            <a:lumMod val="90000"/>
                          </a:schemeClr>
                        </a:solidFill>
                      </a:tcPr>
                    </a:tc>
                    <a:extLst>
                      <a:ext uri="{0D108BD9-81ED-4DB2-BD59-A6C34878D82A}">
                        <a16:rowId xmlns:a16="http://schemas.microsoft.com/office/drawing/2014/main" val="2508913820"/>
                      </a:ext>
                    </a:extLst>
                  </a:tr>
                  <a:tr h="504025">
                    <a:tc>
                      <a:txBody>
                        <a:bodyPr/>
                        <a:lstStyle/>
                        <a:p>
                          <a:pPr algn="ctr"/>
                          <a:r>
                            <a:rPr lang="fr-FR" sz="1800" dirty="0">
                              <a:latin typeface="Arial Nova Light" panose="020B0304020202020204" pitchFamily="34" charset="0"/>
                            </a:rPr>
                            <a:t>Débit cardiaque attendu</a:t>
                          </a:r>
                        </a:p>
                      </a:txBody>
                      <a:tcPr anchor="ctr">
                        <a:solidFill>
                          <a:schemeClr val="bg2">
                            <a:lumMod val="90000"/>
                          </a:schemeClr>
                        </a:solidFill>
                      </a:tcPr>
                    </a:tc>
                    <a:tc>
                      <a:txBody>
                        <a:bodyPr/>
                        <a:lstStyle/>
                        <a:p>
                          <a:pPr algn="ctr"/>
                          <a:r>
                            <a:rPr lang="fr-FR" sz="1800" dirty="0">
                              <a:latin typeface="Arial Nova Light" panose="020B0304020202020204" pitchFamily="34" charset="0"/>
                            </a:rPr>
                            <a:t>5,05</a:t>
                          </a:r>
                          <a:r>
                            <a:rPr lang="fr-FR" sz="1800" baseline="0" dirty="0">
                              <a:latin typeface="Arial Nova Light" panose="020B0304020202020204" pitchFamily="34" charset="0"/>
                            </a:rPr>
                            <a:t> </a:t>
                          </a:r>
                          <a14:m>
                            <m:oMath xmlns:m="http://schemas.openxmlformats.org/officeDocument/2006/math">
                              <m:r>
                                <a:rPr lang="fr-FR" sz="1800" i="1" smtClean="0">
                                  <a:latin typeface="Cambria Math" panose="02040503050406030204" pitchFamily="18" charset="0"/>
                                  <a:ea typeface="Cambria Math" panose="02040503050406030204" pitchFamily="18" charset="0"/>
                                </a:rPr>
                                <m:t>±</m:t>
                              </m:r>
                            </m:oMath>
                          </a14:m>
                          <a:r>
                            <a:rPr lang="fr-FR" sz="1800" dirty="0">
                              <a:latin typeface="Arial Nova Light" panose="020B0304020202020204" pitchFamily="34" charset="0"/>
                            </a:rPr>
                            <a:t> 0,25 L/min</a:t>
                          </a:r>
                        </a:p>
                      </a:txBody>
                      <a:tcPr anchor="ctr">
                        <a:solidFill>
                          <a:schemeClr val="bg2">
                            <a:lumMod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800" dirty="0">
                              <a:latin typeface="Arial Nova Light" panose="020B0304020202020204" pitchFamily="34" charset="0"/>
                            </a:rPr>
                            <a:t>5,13</a:t>
                          </a:r>
                          <a:r>
                            <a:rPr lang="fr-FR" sz="1800" baseline="0" dirty="0">
                              <a:latin typeface="Arial Nova Light" panose="020B0304020202020204" pitchFamily="34" charset="0"/>
                            </a:rPr>
                            <a:t> </a:t>
                          </a:r>
                          <a14:m>
                            <m:oMath xmlns:m="http://schemas.openxmlformats.org/officeDocument/2006/math">
                              <m:r>
                                <a:rPr lang="fr-FR" sz="1800" i="1" smtClean="0">
                                  <a:latin typeface="Cambria Math" panose="02040503050406030204" pitchFamily="18" charset="0"/>
                                  <a:ea typeface="Cambria Math" panose="02040503050406030204" pitchFamily="18" charset="0"/>
                                </a:rPr>
                                <m:t>±</m:t>
                              </m:r>
                            </m:oMath>
                          </a14:m>
                          <a:r>
                            <a:rPr lang="fr-FR" sz="1800" dirty="0">
                              <a:latin typeface="Arial Nova Light" panose="020B0304020202020204" pitchFamily="34" charset="0"/>
                            </a:rPr>
                            <a:t> 0,25 L/min</a:t>
                          </a:r>
                        </a:p>
                      </a:txBody>
                      <a:tcPr anchor="ctr">
                        <a:solidFill>
                          <a:schemeClr val="bg2">
                            <a:lumMod val="90000"/>
                          </a:schemeClr>
                        </a:solidFill>
                      </a:tcPr>
                    </a:tc>
                    <a:extLst>
                      <a:ext uri="{0D108BD9-81ED-4DB2-BD59-A6C34878D82A}">
                        <a16:rowId xmlns:a16="http://schemas.microsoft.com/office/drawing/2014/main" val="1607356665"/>
                      </a:ext>
                    </a:extLst>
                  </a:tr>
                  <a:tr h="504025">
                    <a:tc>
                      <a:txBody>
                        <a:bodyPr/>
                        <a:lstStyle/>
                        <a:p>
                          <a:pPr algn="ctr"/>
                          <a:r>
                            <a:rPr lang="fr-FR" sz="1800" dirty="0">
                              <a:latin typeface="Arial Nova Light" panose="020B0304020202020204" pitchFamily="34" charset="0"/>
                            </a:rPr>
                            <a:t>Débit cardiaque obtenu</a:t>
                          </a:r>
                        </a:p>
                      </a:txBody>
                      <a:tcPr anchor="ctr">
                        <a:solidFill>
                          <a:schemeClr val="bg2">
                            <a:lumMod val="90000"/>
                          </a:schemeClr>
                        </a:solidFill>
                      </a:tcPr>
                    </a:tc>
                    <a:tc>
                      <a:txBody>
                        <a:bodyPr/>
                        <a:lstStyle/>
                        <a:p>
                          <a:pPr algn="ctr"/>
                          <a:r>
                            <a:rPr lang="fr-FR" sz="1800" dirty="0">
                              <a:effectLst/>
                              <a:latin typeface="Arial Nova Light" panose="020B0304020202020204" pitchFamily="34" charset="0"/>
                            </a:rPr>
                            <a:t>4,97 </a:t>
                          </a:r>
                          <a14:m>
                            <m:oMath xmlns:m="http://schemas.openxmlformats.org/officeDocument/2006/math">
                              <m:r>
                                <a:rPr lang="fr-FR" sz="1800" i="1" dirty="0" smtClean="0">
                                  <a:effectLst/>
                                  <a:latin typeface="Cambria Math" panose="02040503050406030204" pitchFamily="18" charset="0"/>
                                  <a:ea typeface="Cambria Math" panose="02040503050406030204" pitchFamily="18" charset="0"/>
                                </a:rPr>
                                <m:t>±</m:t>
                              </m:r>
                            </m:oMath>
                          </a14:m>
                          <a:r>
                            <a:rPr lang="fr-FR" sz="1800" dirty="0">
                              <a:effectLst/>
                              <a:latin typeface="Arial Nova Light" panose="020B0304020202020204" pitchFamily="34" charset="0"/>
                            </a:rPr>
                            <a:t> 0,25 </a:t>
                          </a:r>
                          <a:r>
                            <a:rPr lang="fr-FR" sz="1800" dirty="0">
                              <a:latin typeface="Arial Nova Light" panose="020B0304020202020204" pitchFamily="34" charset="0"/>
                            </a:rPr>
                            <a:t>L/min</a:t>
                          </a:r>
                        </a:p>
                      </a:txBody>
                      <a:tcPr anchor="ctr">
                        <a:solidFill>
                          <a:schemeClr val="bg2">
                            <a:lumMod val="90000"/>
                          </a:schemeClr>
                        </a:solidFill>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fr-FR" sz="1800" dirty="0">
                              <a:effectLst/>
                              <a:latin typeface="Arial Nova Light" panose="020B0304020202020204" pitchFamily="34" charset="0"/>
                            </a:rPr>
                            <a:t>5,05 </a:t>
                          </a:r>
                          <a14:m>
                            <m:oMath xmlns:m="http://schemas.openxmlformats.org/officeDocument/2006/math">
                              <m:r>
                                <a:rPr lang="fr-FR" sz="1800" i="1" dirty="0" smtClean="0">
                                  <a:effectLst/>
                                  <a:latin typeface="Cambria Math" panose="02040503050406030204" pitchFamily="18" charset="0"/>
                                  <a:ea typeface="Cambria Math" panose="02040503050406030204" pitchFamily="18" charset="0"/>
                                </a:rPr>
                                <m:t>±</m:t>
                              </m:r>
                            </m:oMath>
                          </a14:m>
                          <a:r>
                            <a:rPr lang="fr-FR" sz="1800" dirty="0">
                              <a:effectLst/>
                              <a:latin typeface="Arial Nova Light" panose="020B0304020202020204" pitchFamily="34" charset="0"/>
                            </a:rPr>
                            <a:t> 0,14 </a:t>
                          </a:r>
                          <a:r>
                            <a:rPr lang="fr-FR" sz="1800" dirty="0">
                              <a:latin typeface="Arial Nova Light" panose="020B0304020202020204" pitchFamily="34" charset="0"/>
                            </a:rPr>
                            <a:t>L/min</a:t>
                          </a:r>
                        </a:p>
                      </a:txBody>
                      <a:tcPr anchor="ctr">
                        <a:solidFill>
                          <a:schemeClr val="bg2">
                            <a:lumMod val="90000"/>
                          </a:schemeClr>
                        </a:solidFill>
                      </a:tcPr>
                    </a:tc>
                    <a:extLst>
                      <a:ext uri="{0D108BD9-81ED-4DB2-BD59-A6C34878D82A}">
                        <a16:rowId xmlns:a16="http://schemas.microsoft.com/office/drawing/2014/main" val="1893588917"/>
                      </a:ext>
                    </a:extLst>
                  </a:tr>
                  <a:tr h="418689">
                    <a:tc>
                      <a:txBody>
                        <a:bodyPr/>
                        <a:lstStyle/>
                        <a:p>
                          <a:pPr algn="ctr"/>
                          <a:r>
                            <a:rPr lang="fr-FR" sz="1800" dirty="0">
                              <a:latin typeface="Arial Nova Light" panose="020B0304020202020204" pitchFamily="34" charset="0"/>
                            </a:rPr>
                            <a:t>Précision</a:t>
                          </a:r>
                        </a:p>
                      </a:txBody>
                      <a:tcPr anchor="ctr">
                        <a:solidFill>
                          <a:schemeClr val="bg2">
                            <a:lumMod val="90000"/>
                          </a:schemeClr>
                        </a:solidFill>
                      </a:tcPr>
                    </a:tc>
                    <a:tc>
                      <a:txBody>
                        <a:bodyPr/>
                        <a:lstStyle/>
                        <a:p>
                          <a:pPr algn="ctr"/>
                          <a:r>
                            <a:rPr lang="fr-FR" sz="1800" dirty="0">
                              <a:latin typeface="Arial Nova Light" panose="020B0304020202020204" pitchFamily="34" charset="0"/>
                            </a:rPr>
                            <a:t>5%</a:t>
                          </a:r>
                        </a:p>
                      </a:txBody>
                      <a:tcPr anchor="ctr">
                        <a:solidFill>
                          <a:schemeClr val="bg2">
                            <a:lumMod val="90000"/>
                          </a:schemeClr>
                        </a:solidFill>
                      </a:tcPr>
                    </a:tc>
                    <a:tc>
                      <a:txBody>
                        <a:bodyPr/>
                        <a:lstStyle/>
                        <a:p>
                          <a:pPr algn="ctr"/>
                          <a:r>
                            <a:rPr lang="fr-FR" sz="1800" dirty="0">
                              <a:latin typeface="Arial Nova Light" panose="020B0304020202020204" pitchFamily="34" charset="0"/>
                            </a:rPr>
                            <a:t>0,5°C</a:t>
                          </a:r>
                        </a:p>
                      </a:txBody>
                      <a:tcPr anchor="ctr">
                        <a:solidFill>
                          <a:schemeClr val="bg2">
                            <a:lumMod val="90000"/>
                          </a:schemeClr>
                        </a:solidFill>
                      </a:tcPr>
                    </a:tc>
                    <a:extLst>
                      <a:ext uri="{0D108BD9-81ED-4DB2-BD59-A6C34878D82A}">
                        <a16:rowId xmlns:a16="http://schemas.microsoft.com/office/drawing/2014/main" val="20596680"/>
                      </a:ext>
                    </a:extLst>
                  </a:tr>
                  <a:tr h="1520123">
                    <a:tc>
                      <a:txBody>
                        <a:bodyPr/>
                        <a:lstStyle/>
                        <a:p>
                          <a:pPr algn="ctr"/>
                          <a:r>
                            <a:rPr lang="fr-FR" sz="1800" dirty="0">
                              <a:latin typeface="Arial Nova Light" panose="020B0304020202020204" pitchFamily="34" charset="0"/>
                            </a:rPr>
                            <a:t>Praticité</a:t>
                          </a:r>
                        </a:p>
                      </a:txBody>
                      <a:tcPr anchor="ctr">
                        <a:solidFill>
                          <a:schemeClr val="bg2">
                            <a:lumMod val="90000"/>
                          </a:schemeClr>
                        </a:solidFill>
                      </a:tcPr>
                    </a:tc>
                    <a:tc>
                      <a:txBody>
                        <a:bodyPr/>
                        <a:lstStyle/>
                        <a:p>
                          <a:pPr algn="ctr"/>
                          <a:r>
                            <a:rPr lang="fr-FR" sz="1800" dirty="0">
                              <a:latin typeface="Arial Nova Light" panose="020B0304020202020204" pitchFamily="34" charset="0"/>
                            </a:rPr>
                            <a:t>Nombre de capteur : 1</a:t>
                          </a:r>
                        </a:p>
                        <a:p>
                          <a:pPr algn="ctr"/>
                          <a:r>
                            <a:rPr lang="fr-FR" sz="1800" dirty="0">
                              <a:latin typeface="Arial Nova Light" panose="020B0304020202020204" pitchFamily="34" charset="0"/>
                            </a:rPr>
                            <a:t>Nombre de variable : 3 </a:t>
                          </a:r>
                        </a:p>
                        <a:p>
                          <a:pPr algn="ctr"/>
                          <a:r>
                            <a:rPr lang="fr-FR" sz="1800" dirty="0">
                              <a:latin typeface="Arial Nova Light" panose="020B0304020202020204" pitchFamily="34" charset="0"/>
                            </a:rPr>
                            <a:t>(Khi, FC, </a:t>
                          </a:r>
                          <a14:m>
                            <m:oMath xmlns:m="http://schemas.openxmlformats.org/officeDocument/2006/math">
                              <m:sSub>
                                <m:sSubPr>
                                  <m:ctrlPr>
                                    <a:rPr lang="fr-FR" sz="2000" i="1" dirty="0" smtClean="0">
                                      <a:latin typeface="Cambria Math" panose="02040503050406030204" pitchFamily="18" charset="0"/>
                                    </a:rPr>
                                  </m:ctrlPr>
                                </m:sSubPr>
                                <m:e>
                                  <m:r>
                                    <m:rPr>
                                      <m:sty m:val="p"/>
                                    </m:rPr>
                                    <a:rPr lang="fr-FR" sz="2000" b="0" i="0" dirty="0" smtClean="0">
                                      <a:latin typeface="Cambria Math" panose="02040503050406030204" pitchFamily="18" charset="0"/>
                                    </a:rPr>
                                    <m:t>σ</m:t>
                                  </m:r>
                                </m:e>
                                <m:sub>
                                  <m:r>
                                    <m:rPr>
                                      <m:sty m:val="p"/>
                                    </m:rPr>
                                    <a:rPr lang="fr-FR" sz="2000" b="0" i="0" dirty="0" smtClean="0">
                                      <a:latin typeface="Cambria Math" panose="02040503050406030204" pitchFamily="18" charset="0"/>
                                    </a:rPr>
                                    <m:t>PA</m:t>
                                  </m:r>
                                </m:sub>
                              </m:sSub>
                            </m:oMath>
                          </a14:m>
                          <a:r>
                            <a:rPr lang="fr-FR" sz="1800" dirty="0">
                              <a:latin typeface="Arial Nova Light" panose="020B0304020202020204" pitchFamily="34" charset="0"/>
                            </a:rPr>
                            <a:t>)</a:t>
                          </a:r>
                        </a:p>
                        <a:p>
                          <a:pPr algn="ctr"/>
                          <a:r>
                            <a:rPr lang="fr-FR" sz="1800" dirty="0">
                              <a:latin typeface="Arial Nova Light" panose="020B0304020202020204" pitchFamily="34" charset="0"/>
                            </a:rPr>
                            <a:t>Valable pour tout instant </a:t>
                          </a:r>
                        </a:p>
                      </a:txBody>
                      <a:tcPr anchor="ctr">
                        <a:solidFill>
                          <a:schemeClr val="bg2">
                            <a:lumMod val="90000"/>
                          </a:schemeClr>
                        </a:solidFill>
                      </a:tcPr>
                    </a:tc>
                    <a:tc>
                      <a:txBody>
                        <a:bodyPr/>
                        <a:lstStyle/>
                        <a:p>
                          <a:pPr algn="ctr"/>
                          <a:r>
                            <a:rPr lang="fr-FR" sz="1800" dirty="0">
                              <a:latin typeface="Arial Nova Light" panose="020B0304020202020204" pitchFamily="34" charset="0"/>
                            </a:rPr>
                            <a:t>Nombre de capteur : 1</a:t>
                          </a:r>
                        </a:p>
                        <a:p>
                          <a:pPr algn="ctr"/>
                          <a:r>
                            <a:rPr lang="fr-FR" sz="1800" dirty="0">
                              <a:latin typeface="Arial Nova Light" panose="020B0304020202020204" pitchFamily="34" charset="0"/>
                            </a:rPr>
                            <a:t>Nombre de variable : 4</a:t>
                          </a:r>
                        </a:p>
                        <a:p>
                          <a:pPr algn="ctr"/>
                          <a:r>
                            <a:rPr lang="fr-FR" sz="1800" dirty="0">
                              <a:latin typeface="Arial Nova Light" panose="020B0304020202020204" pitchFamily="34" charset="0"/>
                            </a:rPr>
                            <a:t>Nombre de constante : 1</a:t>
                          </a:r>
                        </a:p>
                        <a:p>
                          <a:pPr algn="ctr"/>
                          <a:r>
                            <a:rPr lang="fr-FR" sz="1800" dirty="0">
                              <a:latin typeface="Arial Nova Light" panose="020B0304020202020204" pitchFamily="34" charset="0"/>
                            </a:rPr>
                            <a:t>Nécessite d’être étalonné régulièrement (6h)</a:t>
                          </a:r>
                        </a:p>
                      </a:txBody>
                      <a:tcPr anchor="ctr">
                        <a:solidFill>
                          <a:schemeClr val="bg2">
                            <a:lumMod val="90000"/>
                          </a:schemeClr>
                        </a:solidFill>
                      </a:tcPr>
                    </a:tc>
                    <a:extLst>
                      <a:ext uri="{0D108BD9-81ED-4DB2-BD59-A6C34878D82A}">
                        <a16:rowId xmlns:a16="http://schemas.microsoft.com/office/drawing/2014/main" val="2159808378"/>
                      </a:ext>
                    </a:extLst>
                  </a:tr>
                  <a:tr h="0">
                    <a:tc>
                      <a:txBody>
                        <a:bodyPr/>
                        <a:lstStyle/>
                        <a:p>
                          <a:pPr algn="ctr"/>
                          <a:r>
                            <a:rPr lang="fr-FR" sz="1800" dirty="0">
                              <a:latin typeface="Arial Nova Light" panose="020B0304020202020204" pitchFamily="34" charset="0"/>
                            </a:rPr>
                            <a:t>Couts</a:t>
                          </a:r>
                        </a:p>
                      </a:txBody>
                      <a:tcPr anchor="ctr">
                        <a:solidFill>
                          <a:schemeClr val="bg2">
                            <a:lumMod val="90000"/>
                          </a:schemeClr>
                        </a:solidFill>
                      </a:tcPr>
                    </a:tc>
                    <a:tc>
                      <a:txBody>
                        <a:bodyPr/>
                        <a:lstStyle/>
                        <a:p>
                          <a:pPr algn="ctr"/>
                          <a:r>
                            <a:rPr lang="fr-FR" sz="1800" dirty="0">
                              <a:latin typeface="Arial Nova Light" panose="020B0304020202020204" pitchFamily="34" charset="0"/>
                            </a:rPr>
                            <a:t>20€</a:t>
                          </a:r>
                        </a:p>
                      </a:txBody>
                      <a:tcPr anchor="ctr">
                        <a:solidFill>
                          <a:schemeClr val="bg2">
                            <a:lumMod val="90000"/>
                          </a:schemeClr>
                        </a:solidFill>
                      </a:tcPr>
                    </a:tc>
                    <a:tc>
                      <a:txBody>
                        <a:bodyPr/>
                        <a:lstStyle/>
                        <a:p>
                          <a:pPr algn="ctr"/>
                          <a:r>
                            <a:rPr lang="fr-FR" sz="1800" dirty="0">
                              <a:latin typeface="Arial Nova Light" panose="020B0304020202020204" pitchFamily="34" charset="0"/>
                            </a:rPr>
                            <a:t>8€</a:t>
                          </a:r>
                        </a:p>
                      </a:txBody>
                      <a:tcPr anchor="ctr">
                        <a:solidFill>
                          <a:schemeClr val="bg2">
                            <a:lumMod val="90000"/>
                          </a:schemeClr>
                        </a:solidFill>
                      </a:tcPr>
                    </a:tc>
                    <a:extLst>
                      <a:ext uri="{0D108BD9-81ED-4DB2-BD59-A6C34878D82A}">
                        <a16:rowId xmlns:a16="http://schemas.microsoft.com/office/drawing/2014/main" val="846683105"/>
                      </a:ext>
                    </a:extLst>
                  </a:tr>
                </a:tbl>
              </a:graphicData>
            </a:graphic>
          </p:graphicFrame>
        </mc:Choice>
        <mc:Fallback xmlns="">
          <p:graphicFrame>
            <p:nvGraphicFramePr>
              <p:cNvPr id="10" name="Tableau 11">
                <a:extLst>
                  <a:ext uri="{FF2B5EF4-FFF2-40B4-BE49-F238E27FC236}">
                    <a16:creationId xmlns:a16="http://schemas.microsoft.com/office/drawing/2014/main" id="{E61E4F12-9768-A840-C2D2-984560D4F816}"/>
                  </a:ext>
                </a:extLst>
              </p:cNvPr>
              <p:cNvGraphicFramePr>
                <a:graphicFrameLocks noGrp="1"/>
              </p:cNvGraphicFramePr>
              <p:nvPr>
                <p:extLst>
                  <p:ext uri="{D42A27DB-BD31-4B8C-83A1-F6EECF244321}">
                    <p14:modId xmlns:p14="http://schemas.microsoft.com/office/powerpoint/2010/main" val="4095654947"/>
                  </p:ext>
                </p:extLst>
              </p:nvPr>
            </p:nvGraphicFramePr>
            <p:xfrm>
              <a:off x="242451" y="565410"/>
              <a:ext cx="8647025" cy="3994223"/>
            </p:xfrm>
            <a:graphic>
              <a:graphicData uri="http://schemas.openxmlformats.org/drawingml/2006/table">
                <a:tbl>
                  <a:tblPr firstRow="1">
                    <a:tableStyleId>{073A0DAA-6AF3-43AB-8588-CEC1D06C72B9}</a:tableStyleId>
                  </a:tblPr>
                  <a:tblGrid>
                    <a:gridCol w="2327947">
                      <a:extLst>
                        <a:ext uri="{9D8B030D-6E8A-4147-A177-3AD203B41FA5}">
                          <a16:colId xmlns:a16="http://schemas.microsoft.com/office/drawing/2014/main" val="2813084823"/>
                        </a:ext>
                      </a:extLst>
                    </a:gridCol>
                    <a:gridCol w="3288478">
                      <a:extLst>
                        <a:ext uri="{9D8B030D-6E8A-4147-A177-3AD203B41FA5}">
                          <a16:colId xmlns:a16="http://schemas.microsoft.com/office/drawing/2014/main" val="1508152347"/>
                        </a:ext>
                      </a:extLst>
                    </a:gridCol>
                    <a:gridCol w="3030600">
                      <a:extLst>
                        <a:ext uri="{9D8B030D-6E8A-4147-A177-3AD203B41FA5}">
                          <a16:colId xmlns:a16="http://schemas.microsoft.com/office/drawing/2014/main" val="3168575524"/>
                        </a:ext>
                      </a:extLst>
                    </a:gridCol>
                  </a:tblGrid>
                  <a:tr h="409491">
                    <a:tc>
                      <a:txBody>
                        <a:bodyPr/>
                        <a:lstStyle/>
                        <a:p>
                          <a:pPr algn="ctr"/>
                          <a:endParaRPr lang="fr-FR" sz="1800" dirty="0">
                            <a:latin typeface="Arial Nova Light" panose="020B0304020202020204" pitchFamily="34" charset="0"/>
                          </a:endParaRPr>
                        </a:p>
                      </a:txBody>
                      <a:tcPr anchor="ctr">
                        <a:solidFill>
                          <a:schemeClr val="bg2">
                            <a:lumMod val="90000"/>
                          </a:schemeClr>
                        </a:solidFill>
                      </a:tcPr>
                    </a:tc>
                    <a:tc>
                      <a:txBody>
                        <a:bodyPr/>
                        <a:lstStyle/>
                        <a:p>
                          <a:pPr algn="ctr"/>
                          <a:r>
                            <a:rPr lang="fr-FR" sz="1800" dirty="0">
                              <a:latin typeface="Arial Nova Light" panose="020B0304020202020204" pitchFamily="34" charset="0"/>
                            </a:rPr>
                            <a:t>Analyse onde de Pouls</a:t>
                          </a:r>
                        </a:p>
                      </a:txBody>
                      <a:tcPr anchor="ctr">
                        <a:solidFill>
                          <a:schemeClr val="bg2">
                            <a:lumMod val="90000"/>
                          </a:schemeClr>
                        </a:solidFill>
                      </a:tcPr>
                    </a:tc>
                    <a:tc>
                      <a:txBody>
                        <a:bodyPr/>
                        <a:lstStyle/>
                        <a:p>
                          <a:pPr algn="ctr"/>
                          <a:r>
                            <a:rPr lang="fr-FR" sz="1800" dirty="0">
                              <a:latin typeface="Arial Nova Light" panose="020B0304020202020204" pitchFamily="34" charset="0"/>
                            </a:rPr>
                            <a:t>Thermodilution </a:t>
                          </a:r>
                        </a:p>
                      </a:txBody>
                      <a:tcPr anchor="ctr">
                        <a:solidFill>
                          <a:schemeClr val="bg2">
                            <a:lumMod val="90000"/>
                          </a:schemeClr>
                        </a:solidFill>
                      </a:tcPr>
                    </a:tc>
                    <a:extLst>
                      <a:ext uri="{0D108BD9-81ED-4DB2-BD59-A6C34878D82A}">
                        <a16:rowId xmlns:a16="http://schemas.microsoft.com/office/drawing/2014/main" val="2508913820"/>
                      </a:ext>
                    </a:extLst>
                  </a:tr>
                  <a:tr h="640080">
                    <a:tc>
                      <a:txBody>
                        <a:bodyPr/>
                        <a:lstStyle/>
                        <a:p>
                          <a:pPr algn="ctr"/>
                          <a:r>
                            <a:rPr lang="fr-FR" sz="1800" dirty="0">
                              <a:latin typeface="Arial Nova Light" panose="020B0304020202020204" pitchFamily="34" charset="0"/>
                            </a:rPr>
                            <a:t>Débit cardiaque attendu</a:t>
                          </a:r>
                        </a:p>
                      </a:txBody>
                      <a:tcPr anchor="ctr">
                        <a:solidFill>
                          <a:schemeClr val="bg2">
                            <a:lumMod val="90000"/>
                          </a:schemeClr>
                        </a:solidFill>
                      </a:tcPr>
                    </a:tc>
                    <a:tc>
                      <a:txBody>
                        <a:bodyPr/>
                        <a:lstStyle/>
                        <a:p>
                          <a:endParaRPr lang="fr-FR"/>
                        </a:p>
                      </a:txBody>
                      <a:tcPr anchor="ctr">
                        <a:blipFill>
                          <a:blip r:embed="rId3"/>
                          <a:stretch>
                            <a:fillRect l="-70926" t="-64762" r="-92963" b="-477143"/>
                          </a:stretch>
                        </a:blipFill>
                      </a:tcPr>
                    </a:tc>
                    <a:tc>
                      <a:txBody>
                        <a:bodyPr/>
                        <a:lstStyle/>
                        <a:p>
                          <a:endParaRPr lang="fr-FR"/>
                        </a:p>
                      </a:txBody>
                      <a:tcPr anchor="ctr">
                        <a:blipFill>
                          <a:blip r:embed="rId3"/>
                          <a:stretch>
                            <a:fillRect l="-185341" t="-64762" r="-803" b="-477143"/>
                          </a:stretch>
                        </a:blipFill>
                      </a:tcPr>
                    </a:tc>
                    <a:extLst>
                      <a:ext uri="{0D108BD9-81ED-4DB2-BD59-A6C34878D82A}">
                        <a16:rowId xmlns:a16="http://schemas.microsoft.com/office/drawing/2014/main" val="1607356665"/>
                      </a:ext>
                    </a:extLst>
                  </a:tr>
                  <a:tr h="640080">
                    <a:tc>
                      <a:txBody>
                        <a:bodyPr/>
                        <a:lstStyle/>
                        <a:p>
                          <a:pPr algn="ctr"/>
                          <a:r>
                            <a:rPr lang="fr-FR" sz="1800" dirty="0">
                              <a:latin typeface="Arial Nova Light" panose="020B0304020202020204" pitchFamily="34" charset="0"/>
                            </a:rPr>
                            <a:t>Débit cardiaque obtenu</a:t>
                          </a:r>
                        </a:p>
                      </a:txBody>
                      <a:tcPr anchor="ctr">
                        <a:solidFill>
                          <a:schemeClr val="bg2">
                            <a:lumMod val="90000"/>
                          </a:schemeClr>
                        </a:solidFill>
                      </a:tcPr>
                    </a:tc>
                    <a:tc>
                      <a:txBody>
                        <a:bodyPr/>
                        <a:lstStyle/>
                        <a:p>
                          <a:endParaRPr lang="fr-FR"/>
                        </a:p>
                      </a:txBody>
                      <a:tcPr anchor="ctr">
                        <a:blipFill>
                          <a:blip r:embed="rId3"/>
                          <a:stretch>
                            <a:fillRect l="-70926" t="-163208" r="-92963" b="-372642"/>
                          </a:stretch>
                        </a:blipFill>
                      </a:tcPr>
                    </a:tc>
                    <a:tc>
                      <a:txBody>
                        <a:bodyPr/>
                        <a:lstStyle/>
                        <a:p>
                          <a:endParaRPr lang="fr-FR"/>
                        </a:p>
                      </a:txBody>
                      <a:tcPr anchor="ctr">
                        <a:blipFill>
                          <a:blip r:embed="rId3"/>
                          <a:stretch>
                            <a:fillRect l="-185341" t="-163208" r="-803" b="-372642"/>
                          </a:stretch>
                        </a:blipFill>
                      </a:tcPr>
                    </a:tc>
                    <a:extLst>
                      <a:ext uri="{0D108BD9-81ED-4DB2-BD59-A6C34878D82A}">
                        <a16:rowId xmlns:a16="http://schemas.microsoft.com/office/drawing/2014/main" val="1893588917"/>
                      </a:ext>
                    </a:extLst>
                  </a:tr>
                  <a:tr h="418689">
                    <a:tc>
                      <a:txBody>
                        <a:bodyPr/>
                        <a:lstStyle/>
                        <a:p>
                          <a:pPr algn="ctr"/>
                          <a:r>
                            <a:rPr lang="fr-FR" sz="1800" dirty="0">
                              <a:latin typeface="Arial Nova Light" panose="020B0304020202020204" pitchFamily="34" charset="0"/>
                            </a:rPr>
                            <a:t>Précision</a:t>
                          </a:r>
                        </a:p>
                      </a:txBody>
                      <a:tcPr anchor="ctr">
                        <a:solidFill>
                          <a:schemeClr val="bg2">
                            <a:lumMod val="90000"/>
                          </a:schemeClr>
                        </a:solidFill>
                      </a:tcPr>
                    </a:tc>
                    <a:tc>
                      <a:txBody>
                        <a:bodyPr/>
                        <a:lstStyle/>
                        <a:p>
                          <a:pPr algn="ctr"/>
                          <a:r>
                            <a:rPr lang="fr-FR" sz="1800" dirty="0">
                              <a:latin typeface="Arial Nova Light" panose="020B0304020202020204" pitchFamily="34" charset="0"/>
                            </a:rPr>
                            <a:t>5%</a:t>
                          </a:r>
                        </a:p>
                      </a:txBody>
                      <a:tcPr anchor="ctr">
                        <a:solidFill>
                          <a:schemeClr val="bg2">
                            <a:lumMod val="90000"/>
                          </a:schemeClr>
                        </a:solidFill>
                      </a:tcPr>
                    </a:tc>
                    <a:tc>
                      <a:txBody>
                        <a:bodyPr/>
                        <a:lstStyle/>
                        <a:p>
                          <a:pPr algn="ctr"/>
                          <a:r>
                            <a:rPr lang="fr-FR" sz="1800" dirty="0">
                              <a:latin typeface="Arial Nova Light" panose="020B0304020202020204" pitchFamily="34" charset="0"/>
                            </a:rPr>
                            <a:t>0,5°C</a:t>
                          </a:r>
                        </a:p>
                      </a:txBody>
                      <a:tcPr anchor="ctr">
                        <a:solidFill>
                          <a:schemeClr val="bg2">
                            <a:lumMod val="90000"/>
                          </a:schemeClr>
                        </a:solidFill>
                      </a:tcPr>
                    </a:tc>
                    <a:extLst>
                      <a:ext uri="{0D108BD9-81ED-4DB2-BD59-A6C34878D82A}">
                        <a16:rowId xmlns:a16="http://schemas.microsoft.com/office/drawing/2014/main" val="20596680"/>
                      </a:ext>
                    </a:extLst>
                  </a:tr>
                  <a:tr h="1520123">
                    <a:tc>
                      <a:txBody>
                        <a:bodyPr/>
                        <a:lstStyle/>
                        <a:p>
                          <a:pPr algn="ctr"/>
                          <a:r>
                            <a:rPr lang="fr-FR" sz="1800" dirty="0">
                              <a:latin typeface="Arial Nova Light" panose="020B0304020202020204" pitchFamily="34" charset="0"/>
                            </a:rPr>
                            <a:t>Praticité</a:t>
                          </a:r>
                        </a:p>
                      </a:txBody>
                      <a:tcPr anchor="ctr">
                        <a:solidFill>
                          <a:schemeClr val="bg2">
                            <a:lumMod val="90000"/>
                          </a:schemeClr>
                        </a:solidFill>
                      </a:tcPr>
                    </a:tc>
                    <a:tc>
                      <a:txBody>
                        <a:bodyPr/>
                        <a:lstStyle/>
                        <a:p>
                          <a:endParaRPr lang="fr-FR"/>
                        </a:p>
                      </a:txBody>
                      <a:tcPr anchor="ctr">
                        <a:blipFill>
                          <a:blip r:embed="rId3"/>
                          <a:stretch>
                            <a:fillRect l="-70926" t="-138800" r="-92963" b="-30800"/>
                          </a:stretch>
                        </a:blipFill>
                      </a:tcPr>
                    </a:tc>
                    <a:tc>
                      <a:txBody>
                        <a:bodyPr/>
                        <a:lstStyle/>
                        <a:p>
                          <a:pPr algn="ctr"/>
                          <a:r>
                            <a:rPr lang="fr-FR" sz="1800" dirty="0">
                              <a:latin typeface="Arial Nova Light" panose="020B0304020202020204" pitchFamily="34" charset="0"/>
                            </a:rPr>
                            <a:t>Nombre de capteur : 1</a:t>
                          </a:r>
                        </a:p>
                        <a:p>
                          <a:pPr algn="ctr"/>
                          <a:r>
                            <a:rPr lang="fr-FR" sz="1800" dirty="0">
                              <a:latin typeface="Arial Nova Light" panose="020B0304020202020204" pitchFamily="34" charset="0"/>
                            </a:rPr>
                            <a:t>Nombre de variable : 4</a:t>
                          </a:r>
                        </a:p>
                        <a:p>
                          <a:pPr algn="ctr"/>
                          <a:r>
                            <a:rPr lang="fr-FR" sz="1800" dirty="0">
                              <a:latin typeface="Arial Nova Light" panose="020B0304020202020204" pitchFamily="34" charset="0"/>
                            </a:rPr>
                            <a:t>Nombre de constante : 1</a:t>
                          </a:r>
                        </a:p>
                        <a:p>
                          <a:pPr algn="ctr"/>
                          <a:r>
                            <a:rPr lang="fr-FR" sz="1800" dirty="0">
                              <a:latin typeface="Arial Nova Light" panose="020B0304020202020204" pitchFamily="34" charset="0"/>
                            </a:rPr>
                            <a:t>Nécessite d’être étalonné régulièrement (6h)</a:t>
                          </a:r>
                        </a:p>
                      </a:txBody>
                      <a:tcPr anchor="ctr">
                        <a:solidFill>
                          <a:schemeClr val="bg2">
                            <a:lumMod val="90000"/>
                          </a:schemeClr>
                        </a:solidFill>
                      </a:tcPr>
                    </a:tc>
                    <a:extLst>
                      <a:ext uri="{0D108BD9-81ED-4DB2-BD59-A6C34878D82A}">
                        <a16:rowId xmlns:a16="http://schemas.microsoft.com/office/drawing/2014/main" val="2159808378"/>
                      </a:ext>
                    </a:extLst>
                  </a:tr>
                  <a:tr h="365760">
                    <a:tc>
                      <a:txBody>
                        <a:bodyPr/>
                        <a:lstStyle/>
                        <a:p>
                          <a:pPr algn="ctr"/>
                          <a:r>
                            <a:rPr lang="fr-FR" sz="1800" dirty="0">
                              <a:latin typeface="Arial Nova Light" panose="020B0304020202020204" pitchFamily="34" charset="0"/>
                            </a:rPr>
                            <a:t>Couts</a:t>
                          </a:r>
                        </a:p>
                      </a:txBody>
                      <a:tcPr anchor="ctr">
                        <a:solidFill>
                          <a:schemeClr val="bg2">
                            <a:lumMod val="90000"/>
                          </a:schemeClr>
                        </a:solidFill>
                      </a:tcPr>
                    </a:tc>
                    <a:tc>
                      <a:txBody>
                        <a:bodyPr/>
                        <a:lstStyle/>
                        <a:p>
                          <a:pPr algn="ctr"/>
                          <a:r>
                            <a:rPr lang="fr-FR" sz="1800" dirty="0">
                              <a:latin typeface="Arial Nova Light" panose="020B0304020202020204" pitchFamily="34" charset="0"/>
                            </a:rPr>
                            <a:t>20€</a:t>
                          </a:r>
                        </a:p>
                      </a:txBody>
                      <a:tcPr anchor="ctr">
                        <a:solidFill>
                          <a:schemeClr val="bg2">
                            <a:lumMod val="90000"/>
                          </a:schemeClr>
                        </a:solidFill>
                      </a:tcPr>
                    </a:tc>
                    <a:tc>
                      <a:txBody>
                        <a:bodyPr/>
                        <a:lstStyle/>
                        <a:p>
                          <a:pPr algn="ctr"/>
                          <a:r>
                            <a:rPr lang="fr-FR" sz="1800" dirty="0">
                              <a:latin typeface="Arial Nova Light" panose="020B0304020202020204" pitchFamily="34" charset="0"/>
                            </a:rPr>
                            <a:t>8€</a:t>
                          </a:r>
                        </a:p>
                      </a:txBody>
                      <a:tcPr anchor="ctr">
                        <a:solidFill>
                          <a:schemeClr val="bg2">
                            <a:lumMod val="90000"/>
                          </a:schemeClr>
                        </a:solidFill>
                      </a:tcPr>
                    </a:tc>
                    <a:extLst>
                      <a:ext uri="{0D108BD9-81ED-4DB2-BD59-A6C34878D82A}">
                        <a16:rowId xmlns:a16="http://schemas.microsoft.com/office/drawing/2014/main" val="846683105"/>
                      </a:ext>
                    </a:extLst>
                  </a:tr>
                </a:tbl>
              </a:graphicData>
            </a:graphic>
          </p:graphicFrame>
        </mc:Fallback>
      </mc:AlternateContent>
      <p:sp>
        <p:nvSpPr>
          <p:cNvPr id="11" name="Rectangle 10">
            <a:extLst>
              <a:ext uri="{FF2B5EF4-FFF2-40B4-BE49-F238E27FC236}">
                <a16:creationId xmlns:a16="http://schemas.microsoft.com/office/drawing/2014/main" id="{09B7157D-D66A-C220-9A5E-25F9809228EF}"/>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8" name="Rectangle 7">
            <a:extLst>
              <a:ext uri="{FF2B5EF4-FFF2-40B4-BE49-F238E27FC236}">
                <a16:creationId xmlns:a16="http://schemas.microsoft.com/office/drawing/2014/main" id="{9B64AD94-C31B-336E-39A9-34D6DD06E75C}"/>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26 / 27</a:t>
            </a:r>
          </a:p>
        </p:txBody>
      </p:sp>
    </p:spTree>
    <p:extLst>
      <p:ext uri="{BB962C8B-B14F-4D97-AF65-F5344CB8AC3E}">
        <p14:creationId xmlns:p14="http://schemas.microsoft.com/office/powerpoint/2010/main" val="8501978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Synthèse</a:t>
            </a:r>
          </a:p>
        </p:txBody>
      </p:sp>
      <p:sp>
        <p:nvSpPr>
          <p:cNvPr id="3" name="ZoneTexte 2">
            <a:extLst>
              <a:ext uri="{FF2B5EF4-FFF2-40B4-BE49-F238E27FC236}">
                <a16:creationId xmlns:a16="http://schemas.microsoft.com/office/drawing/2014/main" id="{14D6BA92-8A88-212D-2C07-0EAAC61A3D86}"/>
              </a:ext>
            </a:extLst>
          </p:cNvPr>
          <p:cNvSpPr txBox="1"/>
          <p:nvPr/>
        </p:nvSpPr>
        <p:spPr>
          <a:xfrm>
            <a:off x="117709" y="404471"/>
            <a:ext cx="8350016" cy="3785652"/>
          </a:xfrm>
          <a:prstGeom prst="rect">
            <a:avLst/>
          </a:prstGeom>
          <a:noFill/>
        </p:spPr>
        <p:txBody>
          <a:bodyPr wrap="square" rtlCol="0">
            <a:spAutoFit/>
          </a:bodyPr>
          <a:lstStyle/>
          <a:p>
            <a:r>
              <a:rPr lang="fr-FR" sz="2000" b="1" u="sng" dirty="0">
                <a:latin typeface="Arial Nova Light" panose="020B0304020202020204" pitchFamily="34" charset="0"/>
              </a:rPr>
              <a:t>Conclusion :</a:t>
            </a:r>
          </a:p>
          <a:p>
            <a:endParaRPr lang="fr-FR" sz="2000" b="1" u="sng" dirty="0">
              <a:latin typeface="Arial Nova Light" panose="020B0304020202020204" pitchFamily="34" charset="0"/>
            </a:endParaRPr>
          </a:p>
          <a:p>
            <a:r>
              <a:rPr lang="fr-FR" sz="2000" b="1" u="sng" dirty="0">
                <a:latin typeface="Arial Nova Light" panose="020B0304020202020204" pitchFamily="34" charset="0"/>
              </a:rPr>
              <a:t>Thermodilution pulmonaire : plus intéressante pour du matériel en hôpital :</a:t>
            </a:r>
          </a:p>
          <a:p>
            <a:pPr marL="800100" lvl="1" indent="-342900">
              <a:buFont typeface="Arial" panose="020B0604020202020204" pitchFamily="34" charset="0"/>
              <a:buChar char="•"/>
            </a:pPr>
            <a:r>
              <a:rPr lang="fr-FR" sz="2000" b="1" u="sng" dirty="0">
                <a:latin typeface="Arial Nova Light" panose="020B0304020202020204" pitchFamily="34" charset="0"/>
              </a:rPr>
              <a:t>Plus précise</a:t>
            </a:r>
          </a:p>
          <a:p>
            <a:pPr marL="800100" lvl="1" indent="-342900">
              <a:buFont typeface="Arial" panose="020B0604020202020204" pitchFamily="34" charset="0"/>
              <a:buChar char="•"/>
            </a:pPr>
            <a:r>
              <a:rPr lang="fr-FR" sz="2000" b="1" u="sng" dirty="0">
                <a:latin typeface="Arial Nova Light" panose="020B0304020202020204" pitchFamily="34" charset="0"/>
              </a:rPr>
              <a:t>Moins couteuse</a:t>
            </a:r>
          </a:p>
          <a:p>
            <a:pPr marL="800100" lvl="1" indent="-342900">
              <a:buFont typeface="Arial" panose="020B0604020202020204" pitchFamily="34" charset="0"/>
              <a:buChar char="•"/>
            </a:pPr>
            <a:r>
              <a:rPr lang="fr-FR" sz="2000" b="1" u="sng" dirty="0">
                <a:latin typeface="Arial Nova Light" panose="020B0304020202020204" pitchFamily="34" charset="0"/>
              </a:rPr>
              <a:t>A besoin d’être mise à jour régulièrement</a:t>
            </a:r>
          </a:p>
          <a:p>
            <a:pPr marL="342900" indent="-342900">
              <a:buFont typeface="Arial" panose="020B0604020202020204" pitchFamily="34" charset="0"/>
              <a:buChar char="•"/>
            </a:pPr>
            <a:endParaRPr lang="fr-FR" sz="2000" b="1" u="sng" dirty="0">
              <a:latin typeface="Arial Nova Light" panose="020B0304020202020204" pitchFamily="34" charset="0"/>
            </a:endParaRPr>
          </a:p>
          <a:p>
            <a:r>
              <a:rPr lang="fr-FR" sz="2000" b="1" u="sng" dirty="0">
                <a:latin typeface="Arial Nova Light" panose="020B0304020202020204" pitchFamily="34" charset="0"/>
              </a:rPr>
              <a:t>Analyse d’onde de pouls : plus intéressante pour du matériel à domicile</a:t>
            </a:r>
          </a:p>
          <a:p>
            <a:pPr marL="800100" lvl="1" indent="-342900">
              <a:buFont typeface="Arial" panose="020B0604020202020204" pitchFamily="34" charset="0"/>
              <a:buChar char="•"/>
            </a:pPr>
            <a:r>
              <a:rPr lang="fr-FR" sz="2000" b="1" u="sng" dirty="0">
                <a:latin typeface="Arial Nova Light" panose="020B0304020202020204" pitchFamily="34" charset="0"/>
              </a:rPr>
              <a:t>Plus couteuse</a:t>
            </a:r>
          </a:p>
          <a:p>
            <a:pPr marL="800100" lvl="1" indent="-342900">
              <a:buFont typeface="Arial" panose="020B0604020202020204" pitchFamily="34" charset="0"/>
              <a:buChar char="•"/>
            </a:pPr>
            <a:r>
              <a:rPr lang="fr-FR" sz="2000" b="1" u="sng" dirty="0">
                <a:latin typeface="Arial Nova Light" panose="020B0304020202020204" pitchFamily="34" charset="0"/>
              </a:rPr>
              <a:t>Moins précise (peut être améliorer avec du meilleur matériel)</a:t>
            </a:r>
          </a:p>
          <a:p>
            <a:pPr marL="800100" lvl="1" indent="-342900">
              <a:buFont typeface="Arial" panose="020B0604020202020204" pitchFamily="34" charset="0"/>
              <a:buChar char="•"/>
            </a:pPr>
            <a:r>
              <a:rPr lang="fr-FR" sz="2000" b="1" u="sng" dirty="0">
                <a:latin typeface="Arial Nova Light" panose="020B0304020202020204" pitchFamily="34" charset="0"/>
              </a:rPr>
              <a:t>Est valable tout le temps, pas besoin de personnel hospitalier à disposition régulièrement</a:t>
            </a:r>
          </a:p>
        </p:txBody>
      </p:sp>
      <p:sp>
        <p:nvSpPr>
          <p:cNvPr id="11" name="Rectangle 10">
            <a:extLst>
              <a:ext uri="{FF2B5EF4-FFF2-40B4-BE49-F238E27FC236}">
                <a16:creationId xmlns:a16="http://schemas.microsoft.com/office/drawing/2014/main" id="{09B7157D-D66A-C220-9A5E-25F9809228EF}"/>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8" name="Rectangle 7">
            <a:extLst>
              <a:ext uri="{FF2B5EF4-FFF2-40B4-BE49-F238E27FC236}">
                <a16:creationId xmlns:a16="http://schemas.microsoft.com/office/drawing/2014/main" id="{3B671D94-3F8B-A079-EEDA-D09BBAE1A9EF}"/>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27 / 27</a:t>
            </a:r>
          </a:p>
        </p:txBody>
      </p:sp>
    </p:spTree>
    <p:extLst>
      <p:ext uri="{BB962C8B-B14F-4D97-AF65-F5344CB8AC3E}">
        <p14:creationId xmlns:p14="http://schemas.microsoft.com/office/powerpoint/2010/main" val="33222312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D460C21-AC70-03FB-07DA-F14715663525}"/>
              </a:ext>
            </a:extLst>
          </p:cNvPr>
          <p:cNvSpPr/>
          <p:nvPr/>
        </p:nvSpPr>
        <p:spPr>
          <a:xfrm>
            <a:off x="0" y="0"/>
            <a:ext cx="9144000" cy="6858000"/>
          </a:xfrm>
          <a:prstGeom prst="rect">
            <a:avLst/>
          </a:prstGeom>
          <a:solidFill>
            <a:schemeClr val="bg2">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Ellipse 4">
            <a:extLst>
              <a:ext uri="{FF2B5EF4-FFF2-40B4-BE49-F238E27FC236}">
                <a16:creationId xmlns:a16="http://schemas.microsoft.com/office/drawing/2014/main" id="{42665A56-2AA0-4D68-A428-982BAB69B5CD}"/>
              </a:ext>
            </a:extLst>
          </p:cNvPr>
          <p:cNvSpPr/>
          <p:nvPr/>
        </p:nvSpPr>
        <p:spPr>
          <a:xfrm>
            <a:off x="859500" y="-283500"/>
            <a:ext cx="7425000" cy="7425000"/>
          </a:xfrm>
          <a:prstGeom prst="ellipse">
            <a:avLst/>
          </a:prstGeom>
          <a:effectLst>
            <a:outerShdw blurRad="444500" sx="106000" sy="106000" algn="ctr"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pPr algn="ctr"/>
            <a:endParaRPr lang="fr-FR" sz="2400" dirty="0">
              <a:latin typeface="Bahnschrift SemiLight SemiConde" panose="020B0502040204020203" pitchFamily="34" charset="0"/>
            </a:endParaRPr>
          </a:p>
        </p:txBody>
      </p:sp>
      <p:sp>
        <p:nvSpPr>
          <p:cNvPr id="6" name="Titre 1">
            <a:extLst>
              <a:ext uri="{FF2B5EF4-FFF2-40B4-BE49-F238E27FC236}">
                <a16:creationId xmlns:a16="http://schemas.microsoft.com/office/drawing/2014/main" id="{FB5842AE-6DAF-4D26-9EBE-B0D9074EE95A}"/>
              </a:ext>
            </a:extLst>
          </p:cNvPr>
          <p:cNvSpPr txBox="1">
            <a:spLocks/>
          </p:cNvSpPr>
          <p:nvPr/>
        </p:nvSpPr>
        <p:spPr>
          <a:xfrm>
            <a:off x="782782" y="2356961"/>
            <a:ext cx="7501718" cy="2073021"/>
          </a:xfrm>
          <a:prstGeom prst="rect">
            <a:avLst/>
          </a:prstGeom>
        </p:spPr>
        <p:txBody>
          <a:bodyPr vert="horz" lIns="68580" tIns="34290" rIns="68580" bIns="3429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fr-FR" sz="5400" dirty="0">
                <a:latin typeface="Arial Nova Light" panose="020B0304020202020204" pitchFamily="34" charset="0"/>
              </a:rPr>
              <a:t>Merci de votre écoute !</a:t>
            </a:r>
          </a:p>
          <a:p>
            <a:pPr algn="ctr"/>
            <a:endParaRPr lang="fr-FR" sz="5400" dirty="0">
              <a:latin typeface="Arial Nova Light" panose="020B0304020202020204" pitchFamily="34" charset="0"/>
            </a:endParaRPr>
          </a:p>
          <a:p>
            <a:pPr algn="ctr"/>
            <a:r>
              <a:rPr lang="fr-FR" sz="5400" dirty="0">
                <a:latin typeface="Arial Nova Light" panose="020B0304020202020204" pitchFamily="34" charset="0"/>
              </a:rPr>
              <a:t>Posez moi toutes vos questions</a:t>
            </a:r>
          </a:p>
        </p:txBody>
      </p:sp>
      <p:cxnSp>
        <p:nvCxnSpPr>
          <p:cNvPr id="8" name="Connecteur droit 7">
            <a:extLst>
              <a:ext uri="{FF2B5EF4-FFF2-40B4-BE49-F238E27FC236}">
                <a16:creationId xmlns:a16="http://schemas.microsoft.com/office/drawing/2014/main" id="{13B8DB93-41E0-4929-B777-FE4227D3E8F4}"/>
              </a:ext>
            </a:extLst>
          </p:cNvPr>
          <p:cNvCxnSpPr/>
          <p:nvPr/>
        </p:nvCxnSpPr>
        <p:spPr>
          <a:xfrm>
            <a:off x="2240280" y="4682490"/>
            <a:ext cx="4671060" cy="0"/>
          </a:xfrm>
          <a:prstGeom prst="line">
            <a:avLst/>
          </a:prstGeom>
          <a:ln w="2222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87954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1 : Référence bibliographique</a:t>
            </a:r>
          </a:p>
        </p:txBody>
      </p:sp>
      <p:sp>
        <p:nvSpPr>
          <p:cNvPr id="10" name="Rectangle 9">
            <a:extLst>
              <a:ext uri="{FF2B5EF4-FFF2-40B4-BE49-F238E27FC236}">
                <a16:creationId xmlns:a16="http://schemas.microsoft.com/office/drawing/2014/main" id="{A311FB4C-808D-810C-9A73-2648003FF010}"/>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1" name="Rectangle 10">
            <a:extLst>
              <a:ext uri="{FF2B5EF4-FFF2-40B4-BE49-F238E27FC236}">
                <a16:creationId xmlns:a16="http://schemas.microsoft.com/office/drawing/2014/main" id="{CB8DCF72-3CA0-492F-FC8E-6853067A2829}"/>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29 / 29</a:t>
            </a:r>
          </a:p>
        </p:txBody>
      </p:sp>
      <p:sp>
        <p:nvSpPr>
          <p:cNvPr id="2" name="ZoneTexte 1">
            <a:extLst>
              <a:ext uri="{FF2B5EF4-FFF2-40B4-BE49-F238E27FC236}">
                <a16:creationId xmlns:a16="http://schemas.microsoft.com/office/drawing/2014/main" id="{8B775935-6D2F-6BA2-551F-20AF80F2F329}"/>
              </a:ext>
            </a:extLst>
          </p:cNvPr>
          <p:cNvSpPr txBox="1"/>
          <p:nvPr/>
        </p:nvSpPr>
        <p:spPr>
          <a:xfrm>
            <a:off x="85725" y="381000"/>
            <a:ext cx="8963025" cy="6124754"/>
          </a:xfrm>
          <a:prstGeom prst="rect">
            <a:avLst/>
          </a:prstGeom>
          <a:noFill/>
        </p:spPr>
        <p:txBody>
          <a:bodyPr wrap="square" rtlCol="0">
            <a:spAutoFit/>
          </a:bodyPr>
          <a:lstStyle/>
          <a:p>
            <a:r>
              <a:rPr lang="fr-FR" sz="1400" dirty="0">
                <a:latin typeface="Arial Nova Light" panose="020B0304020202020204" pitchFamily="34" charset="0"/>
              </a:rPr>
              <a:t>[1] </a:t>
            </a:r>
            <a:r>
              <a:rPr lang="fr-FR" sz="1400" dirty="0">
                <a:latin typeface="Arial Nova Light" panose="020B0304020202020204" pitchFamily="34" charset="0"/>
                <a:hlinkClick r:id="rId3"/>
              </a:rPr>
              <a:t>https://fr.medindia.net/patients/calculators/bp_chartresult1.asp</a:t>
            </a:r>
            <a:r>
              <a:rPr lang="fr-FR" sz="1400" dirty="0">
                <a:latin typeface="Arial Nova Light" panose="020B0304020202020204" pitchFamily="34" charset="0"/>
              </a:rPr>
              <a:t> : </a:t>
            </a:r>
            <a:r>
              <a:rPr lang="fr-FR" sz="1400" b="1" u="sng" dirty="0">
                <a:latin typeface="Arial Nova Light" panose="020B0304020202020204" pitchFamily="34" charset="0"/>
              </a:rPr>
              <a:t>Le Tableau de la pression artérielle, </a:t>
            </a:r>
            <a:r>
              <a:rPr lang="fr-FR" sz="1400" b="1" i="0" u="sng" dirty="0" err="1">
                <a:solidFill>
                  <a:srgbClr val="000000"/>
                </a:solidFill>
                <a:effectLst/>
                <a:latin typeface="Arial Nova Light" panose="020B0304020202020204" pitchFamily="34" charset="0"/>
              </a:rPr>
              <a:t>Medindia</a:t>
            </a:r>
            <a:endParaRPr lang="fr-FR" sz="1400" b="1" u="sng" dirty="0">
              <a:latin typeface="Arial Nova Light" panose="020B0304020202020204" pitchFamily="34" charset="0"/>
            </a:endParaRPr>
          </a:p>
          <a:p>
            <a:r>
              <a:rPr lang="fr-FR" sz="1400" i="1" dirty="0">
                <a:latin typeface="Arial Nova Light" panose="020B0304020202020204" pitchFamily="34" charset="0"/>
              </a:rPr>
              <a:t>dernière consultation 07/06/2022 </a:t>
            </a:r>
          </a:p>
          <a:p>
            <a:endParaRPr lang="fr-FR" sz="1400" i="1" dirty="0">
              <a:latin typeface="Arial Nova Light" panose="020B0304020202020204" pitchFamily="34" charset="0"/>
            </a:endParaRPr>
          </a:p>
          <a:p>
            <a:r>
              <a:rPr lang="fr-FR" sz="1400" dirty="0">
                <a:latin typeface="Arial Nova Light" panose="020B0304020202020204" pitchFamily="34" charset="0"/>
              </a:rPr>
              <a:t>[2] </a:t>
            </a:r>
            <a:r>
              <a:rPr lang="fr-FR" sz="1400" dirty="0">
                <a:latin typeface="Arial Nova Light" panose="020B0304020202020204" pitchFamily="34" charset="0"/>
                <a:hlinkClick r:id="rId4"/>
              </a:rPr>
              <a:t>https://www.hug.ch/procedures-de-soins/pression-veineuse-centrale</a:t>
            </a:r>
            <a:r>
              <a:rPr lang="fr-FR" sz="1400" dirty="0">
                <a:latin typeface="Arial Nova Light" panose="020B0304020202020204" pitchFamily="34" charset="0"/>
              </a:rPr>
              <a:t> : </a:t>
            </a:r>
            <a:r>
              <a:rPr lang="fr-FR" sz="1400" b="1" u="sng" dirty="0">
                <a:latin typeface="Arial Nova Light" panose="020B0304020202020204" pitchFamily="34" charset="0"/>
              </a:rPr>
              <a:t>Définition pression veineuse centrale, HÔPITAUX UNIVERSITAIRES GENÈVE </a:t>
            </a:r>
          </a:p>
          <a:p>
            <a:r>
              <a:rPr lang="fr-FR" sz="1400" i="1" dirty="0">
                <a:latin typeface="Arial Nova Light" panose="020B0304020202020204" pitchFamily="34" charset="0"/>
              </a:rPr>
              <a:t>dernière consultation 07/06/2022 </a:t>
            </a:r>
          </a:p>
          <a:p>
            <a:endParaRPr lang="fr-FR" sz="1400" dirty="0">
              <a:latin typeface="Arial Nova Light" panose="020B0304020202020204" pitchFamily="34" charset="0"/>
            </a:endParaRPr>
          </a:p>
          <a:p>
            <a:r>
              <a:rPr lang="fr-FR" sz="1400" dirty="0">
                <a:latin typeface="Arial Nova Light" panose="020B0304020202020204" pitchFamily="34" charset="0"/>
              </a:rPr>
              <a:t>[3] </a:t>
            </a:r>
            <a:r>
              <a:rPr lang="fr-FR" sz="1400" dirty="0">
                <a:latin typeface="Arial Nova Light" panose="020B0304020202020204" pitchFamily="34" charset="0"/>
                <a:hlinkClick r:id="rId5"/>
              </a:rPr>
              <a:t>https://www.lycee-champollion.fr/IMG/pdf/asds_systeme_vasculaire.pdf</a:t>
            </a:r>
            <a:r>
              <a:rPr lang="fr-FR" sz="1400" dirty="0">
                <a:latin typeface="Arial Nova Light" panose="020B0304020202020204" pitchFamily="34" charset="0"/>
              </a:rPr>
              <a:t> : </a:t>
            </a:r>
            <a:r>
              <a:rPr lang="fr-FR" sz="1400" b="1" u="sng" dirty="0">
                <a:latin typeface="Arial Nova Light" panose="020B0304020202020204" pitchFamily="34" charset="0"/>
              </a:rPr>
              <a:t>MODELISATION DU SYSTEME ARTERIEL</a:t>
            </a:r>
          </a:p>
          <a:p>
            <a:r>
              <a:rPr lang="fr-FR" sz="1400" i="1" dirty="0">
                <a:latin typeface="Arial Nova Light" panose="020B0304020202020204" pitchFamily="34" charset="0"/>
              </a:rPr>
              <a:t>dernière consultation 07/06/2022 </a:t>
            </a:r>
          </a:p>
          <a:p>
            <a:endParaRPr lang="fr-FR" sz="1400" dirty="0">
              <a:latin typeface="Arial Nova Light" panose="020B0304020202020204" pitchFamily="34" charset="0"/>
            </a:endParaRPr>
          </a:p>
          <a:p>
            <a:r>
              <a:rPr lang="fr-FR" sz="1400" dirty="0">
                <a:latin typeface="Arial Nova Light" panose="020B0304020202020204" pitchFamily="34" charset="0"/>
              </a:rPr>
              <a:t>[4] </a:t>
            </a:r>
            <a:r>
              <a:rPr lang="fr-FR" sz="1400" dirty="0">
                <a:latin typeface="Arial Nova Light" panose="020B0304020202020204" pitchFamily="34" charset="0"/>
                <a:hlinkClick r:id="rId6"/>
              </a:rPr>
              <a:t>https://www.ecmosimulation.com/data/Hlavac.pdf</a:t>
            </a:r>
            <a:r>
              <a:rPr lang="fr-FR" sz="1400" dirty="0">
                <a:latin typeface="Arial Nova Light" panose="020B0304020202020204" pitchFamily="34" charset="0"/>
              </a:rPr>
              <a:t> : </a:t>
            </a:r>
            <a:r>
              <a:rPr lang="fr-FR" sz="1400" b="1" u="sng" dirty="0">
                <a:latin typeface="Arial Nova Light" panose="020B0304020202020204" pitchFamily="34" charset="0"/>
              </a:rPr>
              <a:t>WINDKESSEL MODEL ANALYSIS IN MATLAB Martin HLAVÁČ </a:t>
            </a:r>
          </a:p>
          <a:p>
            <a:r>
              <a:rPr lang="fr-FR" sz="1400" i="1" dirty="0">
                <a:latin typeface="Arial Nova Light" panose="020B0304020202020204" pitchFamily="34" charset="0"/>
              </a:rPr>
              <a:t>dernière consultation 07/06/2022 </a:t>
            </a:r>
          </a:p>
          <a:p>
            <a:endParaRPr lang="fr-FR" sz="1400" dirty="0">
              <a:latin typeface="Arial Nova Light" panose="020B0304020202020204" pitchFamily="34" charset="0"/>
            </a:endParaRPr>
          </a:p>
          <a:p>
            <a:r>
              <a:rPr lang="fr-FR" sz="1400" dirty="0">
                <a:latin typeface="Arial Nova Light" panose="020B0304020202020204" pitchFamily="34" charset="0"/>
              </a:rPr>
              <a:t>[5] </a:t>
            </a:r>
            <a:r>
              <a:rPr lang="fr-FR" sz="1400" dirty="0">
                <a:latin typeface="Arial Nova Light" panose="020B0304020202020204" pitchFamily="34" charset="0"/>
                <a:hlinkClick r:id="rId7"/>
              </a:rPr>
              <a:t>http://www.met.reading.ac.uk/~sws04cdw/viscosity_calc.html</a:t>
            </a:r>
            <a:r>
              <a:rPr lang="fr-FR" sz="1400" dirty="0">
                <a:latin typeface="Arial Nova Light" panose="020B0304020202020204" pitchFamily="34" charset="0"/>
              </a:rPr>
              <a:t> : </a:t>
            </a:r>
            <a:r>
              <a:rPr lang="en-US" sz="1400" b="1" u="sng" dirty="0">
                <a:latin typeface="Arial Nova Light" panose="020B0304020202020204" pitchFamily="34" charset="0"/>
              </a:rPr>
              <a:t>Calculate density and viscosity of glycerol/water mixtures</a:t>
            </a:r>
            <a:endParaRPr lang="fr-FR" sz="1400" b="1" i="1" u="sng" dirty="0">
              <a:latin typeface="Arial Nova Light" panose="020B0304020202020204" pitchFamily="34" charset="0"/>
            </a:endParaRPr>
          </a:p>
          <a:p>
            <a:r>
              <a:rPr lang="fr-FR" sz="1400" i="1" dirty="0">
                <a:latin typeface="Arial Nova Light" panose="020B0304020202020204" pitchFamily="34" charset="0"/>
              </a:rPr>
              <a:t>dernière consultation 07/06/2022 </a:t>
            </a:r>
          </a:p>
          <a:p>
            <a:endParaRPr lang="fr-FR" sz="1400" dirty="0">
              <a:latin typeface="Arial Nova Light" panose="020B0304020202020204" pitchFamily="34" charset="0"/>
            </a:endParaRPr>
          </a:p>
          <a:p>
            <a:r>
              <a:rPr lang="fr-FR" sz="1400" dirty="0">
                <a:latin typeface="Arial Nova Light" panose="020B0304020202020204" pitchFamily="34" charset="0"/>
              </a:rPr>
              <a:t>[6] </a:t>
            </a:r>
            <a:r>
              <a:rPr lang="fr-FR" sz="1400" dirty="0">
                <a:latin typeface="Arial Nova Light" panose="020B0304020202020204" pitchFamily="34" charset="0"/>
                <a:hlinkClick r:id="rId8"/>
              </a:rPr>
              <a:t>https://www.corpscite.be/xml/sites-SITE-2064-IDC--IDD-4653-.html</a:t>
            </a:r>
            <a:r>
              <a:rPr lang="fr-FR" sz="1400" dirty="0">
                <a:latin typeface="Arial Nova Light" panose="020B0304020202020204" pitchFamily="34" charset="0"/>
              </a:rPr>
              <a:t> </a:t>
            </a:r>
            <a:r>
              <a:rPr lang="fr-FR" sz="1400" b="1" u="sng" dirty="0">
                <a:latin typeface="Arial Nova Light" panose="020B0304020202020204" pitchFamily="34" charset="0"/>
              </a:rPr>
              <a:t>Le système cardiovasculaire en chiffres</a:t>
            </a:r>
          </a:p>
          <a:p>
            <a:r>
              <a:rPr lang="fr-FR" sz="1400" i="1" dirty="0">
                <a:latin typeface="Arial Nova Light" panose="020B0304020202020204" pitchFamily="34" charset="0"/>
              </a:rPr>
              <a:t>dernière consultation 07/06/2022 </a:t>
            </a:r>
            <a:endParaRPr lang="fr-FR" sz="1400" dirty="0">
              <a:latin typeface="Arial Nova Light" panose="020B0304020202020204" pitchFamily="34" charset="0"/>
            </a:endParaRPr>
          </a:p>
          <a:p>
            <a:endParaRPr lang="fr-FR" sz="1400" dirty="0">
              <a:latin typeface="Arial Nova Light" panose="020B0304020202020204" pitchFamily="34" charset="0"/>
            </a:endParaRPr>
          </a:p>
          <a:p>
            <a:r>
              <a:rPr lang="fr-FR" sz="1400" dirty="0">
                <a:latin typeface="Arial Nova Light" panose="020B0304020202020204" pitchFamily="34" charset="0"/>
              </a:rPr>
              <a:t>[7] </a:t>
            </a:r>
            <a:r>
              <a:rPr lang="fr-FR" sz="1400" dirty="0">
                <a:latin typeface="Arial Nova Light" panose="020B0304020202020204" pitchFamily="34" charset="0"/>
                <a:hlinkClick r:id="rId9"/>
              </a:rPr>
              <a:t>https://www2.getinge.com/dam/hospital/documents/french/brochure_technologie_picco-french-europe.pdf</a:t>
            </a:r>
            <a:r>
              <a:rPr lang="fr-FR" sz="1400" dirty="0">
                <a:latin typeface="Arial Nova Light" panose="020B0304020202020204" pitchFamily="34" charset="0"/>
              </a:rPr>
              <a:t> </a:t>
            </a:r>
            <a:r>
              <a:rPr lang="fr-FR" sz="1400" b="1" u="sng" dirty="0">
                <a:latin typeface="Arial Nova Light" panose="020B0304020202020204" pitchFamily="34" charset="0"/>
              </a:rPr>
              <a:t>Technologie </a:t>
            </a:r>
            <a:r>
              <a:rPr lang="fr-FR" sz="1400" b="1" u="sng" dirty="0" err="1">
                <a:latin typeface="Arial Nova Light" panose="020B0304020202020204" pitchFamily="34" charset="0"/>
              </a:rPr>
              <a:t>PiCCO</a:t>
            </a:r>
            <a:r>
              <a:rPr lang="fr-FR" sz="1400" b="1" u="sng" dirty="0">
                <a:latin typeface="Arial Nova Light" panose="020B0304020202020204" pitchFamily="34" charset="0"/>
              </a:rPr>
              <a:t> Monitorage hémodynamique avancé , GETINGE </a:t>
            </a:r>
          </a:p>
          <a:p>
            <a:r>
              <a:rPr lang="fr-FR" sz="1400" i="1" dirty="0">
                <a:latin typeface="Arial Nova Light" panose="020B0304020202020204" pitchFamily="34" charset="0"/>
              </a:rPr>
              <a:t>dernière consultation 07/06/2022 </a:t>
            </a:r>
          </a:p>
          <a:p>
            <a:endParaRPr lang="fr-FR" sz="1400" i="1" dirty="0">
              <a:latin typeface="Arial Nova Light" panose="020B0304020202020204" pitchFamily="34" charset="0"/>
            </a:endParaRPr>
          </a:p>
          <a:p>
            <a:r>
              <a:rPr lang="fr-FR" sz="1400" i="1" dirty="0">
                <a:latin typeface="Arial Nova Light" panose="020B0304020202020204" pitchFamily="34" charset="0"/>
              </a:rPr>
              <a:t>Remerciement à la docteure Delphine plan, Responsable Régionale des ventes Critical Care chez Edwards </a:t>
            </a:r>
            <a:r>
              <a:rPr lang="fr-FR" sz="1400" i="1" dirty="0" err="1">
                <a:latin typeface="Arial Nova Light" panose="020B0304020202020204" pitchFamily="34" charset="0"/>
              </a:rPr>
              <a:t>Lifesciences</a:t>
            </a:r>
            <a:endParaRPr lang="fr-FR" sz="1400" dirty="0">
              <a:latin typeface="Arial Nova Light" panose="020B0304020202020204" pitchFamily="34" charset="0"/>
            </a:endParaRPr>
          </a:p>
        </p:txBody>
      </p:sp>
    </p:spTree>
    <p:extLst>
      <p:ext uri="{BB962C8B-B14F-4D97-AF65-F5344CB8AC3E}">
        <p14:creationId xmlns:p14="http://schemas.microsoft.com/office/powerpoint/2010/main" val="32779611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Introduction</a:t>
            </a:r>
          </a:p>
        </p:txBody>
      </p:sp>
      <p:sp>
        <p:nvSpPr>
          <p:cNvPr id="10" name="ZoneTexte 9">
            <a:extLst>
              <a:ext uri="{FF2B5EF4-FFF2-40B4-BE49-F238E27FC236}">
                <a16:creationId xmlns:a16="http://schemas.microsoft.com/office/drawing/2014/main" id="{0C635283-32FF-AEB5-FE98-F5C5268C25E5}"/>
              </a:ext>
            </a:extLst>
          </p:cNvPr>
          <p:cNvSpPr txBox="1"/>
          <p:nvPr/>
        </p:nvSpPr>
        <p:spPr>
          <a:xfrm>
            <a:off x="157018" y="824135"/>
            <a:ext cx="7980218" cy="1754326"/>
          </a:xfrm>
          <a:prstGeom prst="rect">
            <a:avLst/>
          </a:prstGeom>
          <a:noFill/>
        </p:spPr>
        <p:txBody>
          <a:bodyPr wrap="square">
            <a:spAutoFit/>
          </a:bodyPr>
          <a:lstStyle/>
          <a:p>
            <a:r>
              <a:rPr lang="fr-FR" b="1" u="sng" dirty="0">
                <a:latin typeface="Arial Nova Light" panose="020B0304020202020204" pitchFamily="34" charset="0"/>
              </a:rPr>
              <a:t>Problématique : </a:t>
            </a:r>
          </a:p>
          <a:p>
            <a:endParaRPr lang="fr-FR" dirty="0">
              <a:latin typeface="Arial Nova Light" panose="020B0304020202020204" pitchFamily="34" charset="0"/>
            </a:endParaRPr>
          </a:p>
          <a:p>
            <a:r>
              <a:rPr lang="fr-FR" dirty="0">
                <a:latin typeface="Arial Nova Light" panose="020B0304020202020204" pitchFamily="34" charset="0"/>
              </a:rPr>
              <a:t>Quelle méthode, entre la thermodilution transpulmonaire et l’analyse de l’onde de pouls est la plus précise et la plus pratique pour en déterminer les paramètres hémodynamiques, par rapport aux exigences du cahier des charges ?</a:t>
            </a:r>
          </a:p>
        </p:txBody>
      </p:sp>
      <p:sp>
        <p:nvSpPr>
          <p:cNvPr id="2" name="ZoneTexte 1">
            <a:extLst>
              <a:ext uri="{FF2B5EF4-FFF2-40B4-BE49-F238E27FC236}">
                <a16:creationId xmlns:a16="http://schemas.microsoft.com/office/drawing/2014/main" id="{CA2400D1-7F09-ACEB-6113-366CAF4FF717}"/>
              </a:ext>
            </a:extLst>
          </p:cNvPr>
          <p:cNvSpPr txBox="1"/>
          <p:nvPr/>
        </p:nvSpPr>
        <p:spPr>
          <a:xfrm>
            <a:off x="0" y="5255389"/>
            <a:ext cx="9144000" cy="1200329"/>
          </a:xfrm>
          <a:prstGeom prst="rect">
            <a:avLst/>
          </a:prstGeom>
          <a:noFill/>
        </p:spPr>
        <p:txBody>
          <a:bodyPr wrap="square" rtlCol="0">
            <a:spAutoFit/>
          </a:bodyPr>
          <a:lstStyle/>
          <a:p>
            <a:r>
              <a:rPr lang="fr-FR" sz="1200" i="1" u="sng" dirty="0">
                <a:latin typeface="Arial Nova Light" panose="020B0304020202020204" pitchFamily="34" charset="0"/>
              </a:rPr>
              <a:t>Thermodilution transpulmonaire : Un bolus d’une solution saline froide prédéfinie (environ 15mL) est injectée via un cathéter. Elle traverse le cœur droit, le poumon et le cœur gauche, puis qui est détectée par un cathéter placé dans une artère centrale qui relève la température du sang. </a:t>
            </a:r>
          </a:p>
          <a:p>
            <a:endParaRPr lang="fr-FR" sz="1200" i="1" u="sng" dirty="0">
              <a:latin typeface="Arial Nova Light" panose="020B0304020202020204" pitchFamily="34" charset="0"/>
            </a:endParaRPr>
          </a:p>
          <a:p>
            <a:r>
              <a:rPr lang="fr-FR" sz="1200" i="1" u="sng" dirty="0">
                <a:latin typeface="Arial Nova Light" panose="020B0304020202020204" pitchFamily="34" charset="0"/>
              </a:rPr>
              <a:t>Analyse de l’onde de pouls : Consiste à analyser le signal de la pression artérielle en continu afin d'obtenir davantage de données qu'avec les valeurs systoliques, diastoliques et moyennes</a:t>
            </a:r>
            <a:endParaRPr lang="fr-FR" dirty="0">
              <a:latin typeface="Arial Nova Light" panose="020B0304020202020204" pitchFamily="34" charset="0"/>
            </a:endParaRPr>
          </a:p>
        </p:txBody>
      </p:sp>
      <p:sp>
        <p:nvSpPr>
          <p:cNvPr id="11" name="Rectangle 10">
            <a:extLst>
              <a:ext uri="{FF2B5EF4-FFF2-40B4-BE49-F238E27FC236}">
                <a16:creationId xmlns:a16="http://schemas.microsoft.com/office/drawing/2014/main" id="{8DC907DC-50E2-51F7-01AB-408120978AF6}"/>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8" name="Rectangle 7">
            <a:extLst>
              <a:ext uri="{FF2B5EF4-FFF2-40B4-BE49-F238E27FC236}">
                <a16:creationId xmlns:a16="http://schemas.microsoft.com/office/drawing/2014/main" id="{2D55806B-A6C3-A0EC-9842-514F83BE017F}"/>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 / 27</a:t>
            </a:r>
          </a:p>
        </p:txBody>
      </p:sp>
    </p:spTree>
    <p:extLst>
      <p:ext uri="{BB962C8B-B14F-4D97-AF65-F5344CB8AC3E}">
        <p14:creationId xmlns:p14="http://schemas.microsoft.com/office/powerpoint/2010/main" val="6792682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2 : Courbe thèse</a:t>
            </a:r>
          </a:p>
        </p:txBody>
      </p:sp>
      <p:pic>
        <p:nvPicPr>
          <p:cNvPr id="3" name="Image 2">
            <a:extLst>
              <a:ext uri="{FF2B5EF4-FFF2-40B4-BE49-F238E27FC236}">
                <a16:creationId xmlns:a16="http://schemas.microsoft.com/office/drawing/2014/main" id="{759BA7E4-E910-C923-02BC-BCCEA8015689}"/>
              </a:ext>
            </a:extLst>
          </p:cNvPr>
          <p:cNvPicPr>
            <a:picLocks noChangeAspect="1"/>
          </p:cNvPicPr>
          <p:nvPr/>
        </p:nvPicPr>
        <p:blipFill rotWithShape="1">
          <a:blip r:embed="rId3">
            <a:extLst>
              <a:ext uri="{28A0092B-C50C-407E-A947-70E740481C1C}">
                <a14:useLocalDpi xmlns:a14="http://schemas.microsoft.com/office/drawing/2010/main" val="0"/>
              </a:ext>
            </a:extLst>
          </a:blip>
          <a:srcRect l="16364"/>
          <a:stretch/>
        </p:blipFill>
        <p:spPr>
          <a:xfrm>
            <a:off x="141785" y="455018"/>
            <a:ext cx="8860429" cy="6019964"/>
          </a:xfrm>
          <a:prstGeom prst="rect">
            <a:avLst/>
          </a:prstGeom>
        </p:spPr>
      </p:pic>
      <p:sp>
        <p:nvSpPr>
          <p:cNvPr id="10" name="Rectangle 9">
            <a:extLst>
              <a:ext uri="{FF2B5EF4-FFF2-40B4-BE49-F238E27FC236}">
                <a16:creationId xmlns:a16="http://schemas.microsoft.com/office/drawing/2014/main" id="{EF56F095-01AA-C6BD-F998-E01DF3C51E91}"/>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1" name="Rectangle 10">
            <a:extLst>
              <a:ext uri="{FF2B5EF4-FFF2-40B4-BE49-F238E27FC236}">
                <a16:creationId xmlns:a16="http://schemas.microsoft.com/office/drawing/2014/main" id="{59B9DCDE-BA86-7BA9-B638-17916CAF86BB}"/>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30 / 30</a:t>
            </a:r>
          </a:p>
        </p:txBody>
      </p:sp>
    </p:spTree>
    <p:extLst>
      <p:ext uri="{BB962C8B-B14F-4D97-AF65-F5344CB8AC3E}">
        <p14:creationId xmlns:p14="http://schemas.microsoft.com/office/powerpoint/2010/main" val="34458800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3 : Viscosimètre d’</a:t>
            </a:r>
            <a:r>
              <a:rPr lang="fr-FR" dirty="0" err="1">
                <a:latin typeface="Arial Nova Light" panose="020B0304020202020204" pitchFamily="34" charset="0"/>
              </a:rPr>
              <a:t>Engler</a:t>
            </a:r>
            <a:endParaRPr lang="fr-FR" dirty="0">
              <a:latin typeface="Arial Nova Light" panose="020B0304020202020204" pitchFamily="34" charset="0"/>
            </a:endParaRPr>
          </a:p>
        </p:txBody>
      </p:sp>
      <p:pic>
        <p:nvPicPr>
          <p:cNvPr id="5" name="Image 4">
            <a:extLst>
              <a:ext uri="{FF2B5EF4-FFF2-40B4-BE49-F238E27FC236}">
                <a16:creationId xmlns:a16="http://schemas.microsoft.com/office/drawing/2014/main" id="{3B827109-65D5-2325-8FAF-F167887EAC9B}"/>
              </a:ext>
            </a:extLst>
          </p:cNvPr>
          <p:cNvPicPr>
            <a:picLocks noChangeAspect="1"/>
          </p:cNvPicPr>
          <p:nvPr/>
        </p:nvPicPr>
        <p:blipFill rotWithShape="1">
          <a:blip r:embed="rId3">
            <a:extLst>
              <a:ext uri="{28A0092B-C50C-407E-A947-70E740481C1C}">
                <a14:useLocalDpi xmlns:a14="http://schemas.microsoft.com/office/drawing/2010/main" val="0"/>
              </a:ext>
            </a:extLst>
          </a:blip>
          <a:srcRect l="6018" t="5253" r="10759" b="34007"/>
          <a:stretch/>
        </p:blipFill>
        <p:spPr>
          <a:xfrm>
            <a:off x="184728" y="498763"/>
            <a:ext cx="4522276" cy="4645892"/>
          </a:xfrm>
          <a:prstGeom prst="rect">
            <a:avLst/>
          </a:prstGeom>
        </p:spPr>
      </p:pic>
      <p:pic>
        <p:nvPicPr>
          <p:cNvPr id="10" name="Image 9">
            <a:extLst>
              <a:ext uri="{FF2B5EF4-FFF2-40B4-BE49-F238E27FC236}">
                <a16:creationId xmlns:a16="http://schemas.microsoft.com/office/drawing/2014/main" id="{C5FD0D1A-90B1-4E60-17ED-0093764AA257}"/>
              </a:ext>
            </a:extLst>
          </p:cNvPr>
          <p:cNvPicPr>
            <a:picLocks noChangeAspect="1"/>
          </p:cNvPicPr>
          <p:nvPr/>
        </p:nvPicPr>
        <p:blipFill rotWithShape="1">
          <a:blip r:embed="rId3">
            <a:extLst>
              <a:ext uri="{28A0092B-C50C-407E-A947-70E740481C1C}">
                <a14:useLocalDpi xmlns:a14="http://schemas.microsoft.com/office/drawing/2010/main" val="0"/>
              </a:ext>
            </a:extLst>
          </a:blip>
          <a:srcRect l="7725" t="67138" r="15782" b="7071"/>
          <a:stretch/>
        </p:blipFill>
        <p:spPr>
          <a:xfrm>
            <a:off x="4454256" y="4529855"/>
            <a:ext cx="4135562" cy="1962725"/>
          </a:xfrm>
          <a:prstGeom prst="rect">
            <a:avLst/>
          </a:prstGeom>
        </p:spPr>
      </p:pic>
      <p:sp>
        <p:nvSpPr>
          <p:cNvPr id="11" name="Rectangle 10">
            <a:extLst>
              <a:ext uri="{FF2B5EF4-FFF2-40B4-BE49-F238E27FC236}">
                <a16:creationId xmlns:a16="http://schemas.microsoft.com/office/drawing/2014/main" id="{9729FE5F-D5D2-54D8-3D97-62FA82AC0669}"/>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2" name="Rectangle 11">
            <a:extLst>
              <a:ext uri="{FF2B5EF4-FFF2-40B4-BE49-F238E27FC236}">
                <a16:creationId xmlns:a16="http://schemas.microsoft.com/office/drawing/2014/main" id="{ECB17E05-12FF-F108-1414-2855B894BFE3}"/>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31 / 31</a:t>
            </a:r>
          </a:p>
        </p:txBody>
      </p:sp>
    </p:spTree>
    <p:extLst>
      <p:ext uri="{BB962C8B-B14F-4D97-AF65-F5344CB8AC3E}">
        <p14:creationId xmlns:p14="http://schemas.microsoft.com/office/powerpoint/2010/main" val="30844352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3 : Viscosimètre d’</a:t>
            </a:r>
            <a:r>
              <a:rPr lang="fr-FR" dirty="0" err="1">
                <a:latin typeface="Arial Nova Light" panose="020B0304020202020204" pitchFamily="34" charset="0"/>
              </a:rPr>
              <a:t>Engler</a:t>
            </a:r>
            <a:endParaRPr lang="fr-FR" dirty="0">
              <a:latin typeface="Arial Nova Light" panose="020B0304020202020204" pitchFamily="34" charset="0"/>
            </a:endParaRPr>
          </a:p>
        </p:txBody>
      </p:sp>
      <p:pic>
        <p:nvPicPr>
          <p:cNvPr id="10" name="Image 9" descr="Une image contenant texte&#10;&#10;Description générée automatiquement">
            <a:extLst>
              <a:ext uri="{FF2B5EF4-FFF2-40B4-BE49-F238E27FC236}">
                <a16:creationId xmlns:a16="http://schemas.microsoft.com/office/drawing/2014/main" id="{E867F88A-5F24-8628-C0F4-D5FC90B80E67}"/>
              </a:ext>
            </a:extLst>
          </p:cNvPr>
          <p:cNvPicPr>
            <a:picLocks noChangeAspect="1"/>
          </p:cNvPicPr>
          <p:nvPr/>
        </p:nvPicPr>
        <p:blipFill rotWithShape="1">
          <a:blip r:embed="rId3">
            <a:extLst>
              <a:ext uri="{28A0092B-C50C-407E-A947-70E740481C1C}">
                <a14:useLocalDpi xmlns:a14="http://schemas.microsoft.com/office/drawing/2010/main" val="0"/>
              </a:ext>
            </a:extLst>
          </a:blip>
          <a:srcRect l="7914" t="6734" r="9052" b="45724"/>
          <a:stretch/>
        </p:blipFill>
        <p:spPr>
          <a:xfrm>
            <a:off x="1303258" y="1043709"/>
            <a:ext cx="6349070" cy="5116945"/>
          </a:xfrm>
          <a:prstGeom prst="rect">
            <a:avLst/>
          </a:prstGeom>
        </p:spPr>
      </p:pic>
      <p:sp>
        <p:nvSpPr>
          <p:cNvPr id="11" name="Rectangle 10">
            <a:extLst>
              <a:ext uri="{FF2B5EF4-FFF2-40B4-BE49-F238E27FC236}">
                <a16:creationId xmlns:a16="http://schemas.microsoft.com/office/drawing/2014/main" id="{B5C41E60-813A-114B-03EE-11BF28805A3E}"/>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2" name="Rectangle 11">
            <a:extLst>
              <a:ext uri="{FF2B5EF4-FFF2-40B4-BE49-F238E27FC236}">
                <a16:creationId xmlns:a16="http://schemas.microsoft.com/office/drawing/2014/main" id="{D29AE34D-D43B-6A67-48CB-6A26258E8719}"/>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32 / 32</a:t>
            </a:r>
          </a:p>
        </p:txBody>
      </p:sp>
    </p:spTree>
    <p:extLst>
      <p:ext uri="{BB962C8B-B14F-4D97-AF65-F5344CB8AC3E}">
        <p14:creationId xmlns:p14="http://schemas.microsoft.com/office/powerpoint/2010/main" val="16544936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3 : Viscosimètre d’</a:t>
            </a:r>
            <a:r>
              <a:rPr lang="fr-FR" dirty="0" err="1">
                <a:latin typeface="Arial Nova Light" panose="020B0304020202020204" pitchFamily="34" charset="0"/>
              </a:rPr>
              <a:t>Engler</a:t>
            </a:r>
            <a:endParaRPr lang="fr-FR" dirty="0">
              <a:latin typeface="Arial Nova Light" panose="020B0304020202020204" pitchFamily="34" charset="0"/>
            </a:endParaRPr>
          </a:p>
        </p:txBody>
      </p:sp>
      <p:pic>
        <p:nvPicPr>
          <p:cNvPr id="11" name="Image 10" descr="Une image contenant texte&#10;&#10;Description générée automatiquement">
            <a:extLst>
              <a:ext uri="{FF2B5EF4-FFF2-40B4-BE49-F238E27FC236}">
                <a16:creationId xmlns:a16="http://schemas.microsoft.com/office/drawing/2014/main" id="{F88BBB00-D41D-92E1-ECCB-313E9D51F26C}"/>
              </a:ext>
            </a:extLst>
          </p:cNvPr>
          <p:cNvPicPr>
            <a:picLocks noChangeAspect="1"/>
          </p:cNvPicPr>
          <p:nvPr/>
        </p:nvPicPr>
        <p:blipFill rotWithShape="1">
          <a:blip r:embed="rId3">
            <a:extLst>
              <a:ext uri="{28A0092B-C50C-407E-A947-70E740481C1C}">
                <a14:useLocalDpi xmlns:a14="http://schemas.microsoft.com/office/drawing/2010/main" val="0"/>
              </a:ext>
            </a:extLst>
          </a:blip>
          <a:srcRect l="5981" t="53764" r="10985" b="-1306"/>
          <a:stretch/>
        </p:blipFill>
        <p:spPr>
          <a:xfrm>
            <a:off x="1469512" y="1043709"/>
            <a:ext cx="6349070" cy="5116945"/>
          </a:xfrm>
          <a:prstGeom prst="rect">
            <a:avLst/>
          </a:prstGeom>
        </p:spPr>
      </p:pic>
      <p:sp>
        <p:nvSpPr>
          <p:cNvPr id="10" name="Rectangle 9">
            <a:extLst>
              <a:ext uri="{FF2B5EF4-FFF2-40B4-BE49-F238E27FC236}">
                <a16:creationId xmlns:a16="http://schemas.microsoft.com/office/drawing/2014/main" id="{D8041D57-BFEE-94C2-470C-AEE090E4AA02}"/>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2" name="Rectangle 11">
            <a:extLst>
              <a:ext uri="{FF2B5EF4-FFF2-40B4-BE49-F238E27FC236}">
                <a16:creationId xmlns:a16="http://schemas.microsoft.com/office/drawing/2014/main" id="{BF814CF6-6EA4-F49E-22E3-C8E35673A0C1}"/>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33 / 33</a:t>
            </a:r>
          </a:p>
        </p:txBody>
      </p:sp>
    </p:spTree>
    <p:extLst>
      <p:ext uri="{BB962C8B-B14F-4D97-AF65-F5344CB8AC3E}">
        <p14:creationId xmlns:p14="http://schemas.microsoft.com/office/powerpoint/2010/main" val="18379333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4 : Protocole Viscosimètre complet</a:t>
            </a:r>
          </a:p>
        </p:txBody>
      </p:sp>
      <p:sp>
        <p:nvSpPr>
          <p:cNvPr id="3" name="ZoneTexte 2">
            <a:extLst>
              <a:ext uri="{FF2B5EF4-FFF2-40B4-BE49-F238E27FC236}">
                <a16:creationId xmlns:a16="http://schemas.microsoft.com/office/drawing/2014/main" id="{501CFFFE-AB0A-7EBC-4E0E-26CE35E56ADC}"/>
              </a:ext>
            </a:extLst>
          </p:cNvPr>
          <p:cNvSpPr txBox="1"/>
          <p:nvPr/>
        </p:nvSpPr>
        <p:spPr>
          <a:xfrm>
            <a:off x="205740" y="472440"/>
            <a:ext cx="8488680" cy="923330"/>
          </a:xfrm>
          <a:prstGeom prst="rect">
            <a:avLst/>
          </a:prstGeom>
          <a:noFill/>
        </p:spPr>
        <p:txBody>
          <a:bodyPr wrap="square" rtlCol="0">
            <a:spAutoFit/>
          </a:bodyPr>
          <a:lstStyle/>
          <a:p>
            <a:r>
              <a:rPr lang="fr-FR" dirty="0">
                <a:latin typeface="Arial Nova Light" panose="020B0304020202020204" pitchFamily="34" charset="0"/>
              </a:rPr>
              <a:t>Protocole pour 250 </a:t>
            </a:r>
            <a:r>
              <a:rPr lang="fr-FR" dirty="0" err="1">
                <a:latin typeface="Arial Nova Light" panose="020B0304020202020204" pitchFamily="34" charset="0"/>
              </a:rPr>
              <a:t>mL</a:t>
            </a:r>
            <a:r>
              <a:rPr lang="fr-FR" dirty="0">
                <a:latin typeface="Arial Nova Light" panose="020B0304020202020204" pitchFamily="34" charset="0"/>
              </a:rPr>
              <a:t> de solution:</a:t>
            </a:r>
          </a:p>
          <a:p>
            <a:pPr marL="342900" lvl="0" indent="-342900">
              <a:buFont typeface="+mj-lt"/>
              <a:buAutoNum type="arabicParenR"/>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J’ai relevé la température de l’air </a:t>
            </a:r>
            <a:r>
              <a:rPr lang="fr-FR" dirty="0">
                <a:latin typeface="Arial Nova Light" panose="020B0304020202020204" pitchFamily="34" charset="0"/>
                <a:ea typeface="Calibri" panose="020F0502020204030204" pitchFamily="34" charset="0"/>
                <a:cs typeface="Times New Roman" panose="02020603050405020304" pitchFamily="18" charset="0"/>
              </a:rPr>
              <a:t>de </a:t>
            </a: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la salle de TP, de mon eau distillée et de mon glycérol.</a:t>
            </a:r>
          </a:p>
        </p:txBody>
      </p:sp>
      <mc:AlternateContent xmlns:mc="http://schemas.openxmlformats.org/markup-compatibility/2006" xmlns:a14="http://schemas.microsoft.com/office/drawing/2010/main">
        <mc:Choice Requires="a14">
          <p:graphicFrame>
            <p:nvGraphicFramePr>
              <p:cNvPr id="10" name="Tableau 9">
                <a:extLst>
                  <a:ext uri="{FF2B5EF4-FFF2-40B4-BE49-F238E27FC236}">
                    <a16:creationId xmlns:a16="http://schemas.microsoft.com/office/drawing/2014/main" id="{3415CA84-45BD-AB5C-0FB3-38AAC47CF376}"/>
                  </a:ext>
                </a:extLst>
              </p:cNvPr>
              <p:cNvGraphicFramePr>
                <a:graphicFrameLocks noGrp="1"/>
              </p:cNvGraphicFramePr>
              <p:nvPr>
                <p:extLst>
                  <p:ext uri="{D42A27DB-BD31-4B8C-83A1-F6EECF244321}">
                    <p14:modId xmlns:p14="http://schemas.microsoft.com/office/powerpoint/2010/main" val="502141654"/>
                  </p:ext>
                </p:extLst>
              </p:nvPr>
            </p:nvGraphicFramePr>
            <p:xfrm>
              <a:off x="633095" y="1421354"/>
              <a:ext cx="2821305" cy="1005840"/>
            </p:xfrm>
            <a:graphic>
              <a:graphicData uri="http://schemas.openxmlformats.org/drawingml/2006/table">
                <a:tbl>
                  <a:tblPr firstCol="1" bandRow="1">
                    <a:tableStyleId>{073A0DAA-6AF3-43AB-8588-CEC1D06C72B9}</a:tableStyleId>
                  </a:tblPr>
                  <a:tblGrid>
                    <a:gridCol w="1369024">
                      <a:extLst>
                        <a:ext uri="{9D8B030D-6E8A-4147-A177-3AD203B41FA5}">
                          <a16:colId xmlns:a16="http://schemas.microsoft.com/office/drawing/2014/main" val="696826321"/>
                        </a:ext>
                      </a:extLst>
                    </a:gridCol>
                    <a:gridCol w="791881">
                      <a:extLst>
                        <a:ext uri="{9D8B030D-6E8A-4147-A177-3AD203B41FA5}">
                          <a16:colId xmlns:a16="http://schemas.microsoft.com/office/drawing/2014/main" val="1088635839"/>
                        </a:ext>
                      </a:extLst>
                    </a:gridCol>
                    <a:gridCol w="660400">
                      <a:extLst>
                        <a:ext uri="{9D8B030D-6E8A-4147-A177-3AD203B41FA5}">
                          <a16:colId xmlns:a16="http://schemas.microsoft.com/office/drawing/2014/main" val="1655759154"/>
                        </a:ext>
                      </a:extLst>
                    </a:gridCol>
                  </a:tblGrid>
                  <a:tr h="182880">
                    <a:tc>
                      <a:txBody>
                        <a:bodyPr/>
                        <a:lstStyle/>
                        <a:p>
                          <a:pPr>
                            <a:lnSpc>
                              <a:spcPct val="107000"/>
                            </a:lnSpc>
                            <a:spcAft>
                              <a:spcPts val="800"/>
                            </a:spcAft>
                          </a:pPr>
                          <a:r>
                            <a:rPr lang="fr-FR" sz="1400" dirty="0">
                              <a:effectLst/>
                              <a:latin typeface="Arial Nova Light" panose="020B0304020202020204" pitchFamily="34" charset="0"/>
                            </a:rPr>
                            <a:t>Temp eau</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800"/>
                            </a:spcAft>
                          </a:pPr>
                          <a:r>
                            <a:rPr lang="fr-FR" sz="1400">
                              <a:effectLst/>
                              <a:latin typeface="Arial Nova Light" panose="020B0304020202020204" pitchFamily="34" charset="0"/>
                            </a:rPr>
                            <a:t>21,31 °C</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marL="0" marR="0" lvl="0" indent="0" algn="r" defTabSz="685800" rtl="0" eaLnBrk="1" fontAlgn="auto" latinLnBrk="0"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a:rPr lang="fr-FR" sz="140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fr-FR" sz="1400" b="0" i="1" smtClean="0">
                                    <a:effectLst/>
                                    <a:latin typeface="Cambria Math" panose="02040503050406030204" pitchFamily="18" charset="0"/>
                                    <a:ea typeface="Cambria Math" panose="02040503050406030204" pitchFamily="18" charset="0"/>
                                    <a:cs typeface="Times New Roman" panose="02020603050405020304" pitchFamily="18" charset="0"/>
                                  </a:rPr>
                                  <m:t> 0,5°</m:t>
                                </m:r>
                                <m:r>
                                  <a:rPr lang="fr-FR" sz="1400" b="0" i="1" smtClean="0">
                                    <a:effectLst/>
                                    <a:latin typeface="Cambria Math" panose="02040503050406030204" pitchFamily="18" charset="0"/>
                                    <a:ea typeface="Cambria Math" panose="02040503050406030204" pitchFamily="18" charset="0"/>
                                    <a:cs typeface="Times New Roman" panose="02020603050405020304" pitchFamily="18" charset="0"/>
                                  </a:rPr>
                                  <m:t>𝐶</m:t>
                                </m:r>
                              </m:oMath>
                            </m:oMathPara>
                          </a14:m>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048239681"/>
                      </a:ext>
                    </a:extLst>
                  </a:tr>
                  <a:tr h="182880">
                    <a:tc>
                      <a:txBody>
                        <a:bodyPr/>
                        <a:lstStyle/>
                        <a:p>
                          <a:pPr>
                            <a:lnSpc>
                              <a:spcPct val="107000"/>
                            </a:lnSpc>
                            <a:spcAft>
                              <a:spcPts val="800"/>
                            </a:spcAft>
                          </a:pPr>
                          <a:r>
                            <a:rPr lang="fr-FR" sz="1400">
                              <a:effectLst/>
                              <a:latin typeface="Arial Nova Light" panose="020B0304020202020204" pitchFamily="34" charset="0"/>
                            </a:rPr>
                            <a:t>Temp Glycérol</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800"/>
                            </a:spcAft>
                          </a:pPr>
                          <a:r>
                            <a:rPr lang="fr-FR" sz="1400" dirty="0">
                              <a:effectLst/>
                              <a:latin typeface="Arial Nova Light" panose="020B0304020202020204" pitchFamily="34" charset="0"/>
                            </a:rPr>
                            <a:t>21,12 °C</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0000"/>
                            </a:lnSpc>
                            <a:spcAft>
                              <a:spcPts val="300"/>
                            </a:spcAft>
                          </a:pPr>
                          <a14:m>
                            <m:oMathPara xmlns:m="http://schemas.openxmlformats.org/officeDocument/2006/math">
                              <m:oMathParaPr>
                                <m:jc m:val="centerGroup"/>
                              </m:oMathParaPr>
                              <m:oMath xmlns:m="http://schemas.openxmlformats.org/officeDocument/2006/math">
                                <m:r>
                                  <a:rPr lang="fr-FR" sz="140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fr-FR" sz="1400" b="0" i="1" smtClean="0">
                                    <a:effectLst/>
                                    <a:latin typeface="Cambria Math" panose="02040503050406030204" pitchFamily="18" charset="0"/>
                                    <a:ea typeface="Cambria Math" panose="02040503050406030204" pitchFamily="18" charset="0"/>
                                    <a:cs typeface="Times New Roman" panose="02020603050405020304" pitchFamily="18" charset="0"/>
                                  </a:rPr>
                                  <m:t> 0,5°</m:t>
                                </m:r>
                                <m:r>
                                  <a:rPr lang="fr-FR" sz="1400" b="0" i="1" smtClean="0">
                                    <a:effectLst/>
                                    <a:latin typeface="Cambria Math" panose="02040503050406030204" pitchFamily="18" charset="0"/>
                                    <a:ea typeface="Cambria Math" panose="02040503050406030204" pitchFamily="18" charset="0"/>
                                    <a:cs typeface="Times New Roman" panose="02020603050405020304" pitchFamily="18" charset="0"/>
                                  </a:rPr>
                                  <m:t>𝐶</m:t>
                                </m:r>
                              </m:oMath>
                            </m:oMathPara>
                          </a14:m>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495971554"/>
                      </a:ext>
                    </a:extLst>
                  </a:tr>
                  <a:tr h="182880">
                    <a:tc>
                      <a:txBody>
                        <a:bodyPr/>
                        <a:lstStyle/>
                        <a:p>
                          <a:pPr>
                            <a:lnSpc>
                              <a:spcPct val="107000"/>
                            </a:lnSpc>
                            <a:spcAft>
                              <a:spcPts val="800"/>
                            </a:spcAft>
                          </a:pPr>
                          <a:r>
                            <a:rPr lang="fr-FR" sz="1400" dirty="0">
                              <a:effectLst/>
                              <a:latin typeface="Arial Nova Light" panose="020B0304020202020204" pitchFamily="34" charset="0"/>
                            </a:rPr>
                            <a:t>Temp air</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800"/>
                            </a:spcAft>
                          </a:pPr>
                          <a:r>
                            <a:rPr lang="fr-FR" sz="1400">
                              <a:effectLst/>
                              <a:latin typeface="Arial Nova Light" panose="020B0304020202020204" pitchFamily="34" charset="0"/>
                            </a:rPr>
                            <a:t>21,50 °C</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marL="0" marR="0" lvl="0" indent="0" algn="r" defTabSz="685800" rtl="0" eaLnBrk="1" fontAlgn="auto" latinLnBrk="0"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a:rPr lang="fr-FR" sz="140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fr-FR" sz="1400" b="0" i="1" smtClean="0">
                                    <a:effectLst/>
                                    <a:latin typeface="Cambria Math" panose="02040503050406030204" pitchFamily="18" charset="0"/>
                                    <a:ea typeface="Cambria Math" panose="02040503050406030204" pitchFamily="18" charset="0"/>
                                    <a:cs typeface="Times New Roman" panose="02020603050405020304" pitchFamily="18" charset="0"/>
                                  </a:rPr>
                                  <m:t> 0,5°</m:t>
                                </m:r>
                                <m:r>
                                  <a:rPr lang="fr-FR" sz="1400" b="0" i="1" smtClean="0">
                                    <a:effectLst/>
                                    <a:latin typeface="Cambria Math" panose="02040503050406030204" pitchFamily="18" charset="0"/>
                                    <a:ea typeface="Cambria Math" panose="02040503050406030204" pitchFamily="18" charset="0"/>
                                    <a:cs typeface="Times New Roman" panose="02020603050405020304" pitchFamily="18" charset="0"/>
                                  </a:rPr>
                                  <m:t>𝐶</m:t>
                                </m:r>
                              </m:oMath>
                            </m:oMathPara>
                          </a14:m>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4021602365"/>
                      </a:ext>
                    </a:extLst>
                  </a:tr>
                  <a:tr h="182880">
                    <a:tc>
                      <a:txBody>
                        <a:bodyPr/>
                        <a:lstStyle/>
                        <a:p>
                          <a:pPr>
                            <a:lnSpc>
                              <a:spcPct val="107000"/>
                            </a:lnSpc>
                            <a:spcAft>
                              <a:spcPts val="800"/>
                            </a:spcAft>
                          </a:pPr>
                          <a:r>
                            <a:rPr lang="fr-FR" sz="1400">
                              <a:effectLst/>
                              <a:latin typeface="Arial Nova Light" panose="020B0304020202020204" pitchFamily="34" charset="0"/>
                            </a:rPr>
                            <a:t>Temp Mélange</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800"/>
                            </a:spcAft>
                          </a:pPr>
                          <a:r>
                            <a:rPr lang="fr-FR" sz="1400" dirty="0">
                              <a:effectLst/>
                              <a:latin typeface="Arial Nova Light" panose="020B0304020202020204" pitchFamily="34" charset="0"/>
                            </a:rPr>
                            <a:t>21,50 °C</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marL="0" marR="0" lvl="0" indent="0" algn="r" defTabSz="685800" rtl="0" eaLnBrk="1" fontAlgn="auto" latinLnBrk="0" hangingPunct="1">
                            <a:lnSpc>
                              <a:spcPct val="100000"/>
                            </a:lnSpc>
                            <a:spcBef>
                              <a:spcPts val="0"/>
                            </a:spcBef>
                            <a:spcAft>
                              <a:spcPts val="300"/>
                            </a:spcAft>
                            <a:buClrTx/>
                            <a:buSzTx/>
                            <a:buFontTx/>
                            <a:buNone/>
                            <a:tabLst/>
                            <a:defRPr/>
                          </a:pPr>
                          <a14:m>
                            <m:oMathPara xmlns:m="http://schemas.openxmlformats.org/officeDocument/2006/math">
                              <m:oMathParaPr>
                                <m:jc m:val="centerGroup"/>
                              </m:oMathParaPr>
                              <m:oMath xmlns:m="http://schemas.openxmlformats.org/officeDocument/2006/math">
                                <m:r>
                                  <a:rPr lang="fr-FR" sz="140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fr-FR" sz="1400" b="0" i="1" smtClean="0">
                                    <a:effectLst/>
                                    <a:latin typeface="Cambria Math" panose="02040503050406030204" pitchFamily="18" charset="0"/>
                                    <a:ea typeface="Cambria Math" panose="02040503050406030204" pitchFamily="18" charset="0"/>
                                    <a:cs typeface="Times New Roman" panose="02020603050405020304" pitchFamily="18" charset="0"/>
                                  </a:rPr>
                                  <m:t> 0,5°</m:t>
                                </m:r>
                                <m:r>
                                  <a:rPr lang="fr-FR" sz="1400" b="0" i="1" smtClean="0">
                                    <a:effectLst/>
                                    <a:latin typeface="Cambria Math" panose="02040503050406030204" pitchFamily="18" charset="0"/>
                                    <a:ea typeface="Cambria Math" panose="02040503050406030204" pitchFamily="18" charset="0"/>
                                    <a:cs typeface="Times New Roman" panose="02020603050405020304" pitchFamily="18" charset="0"/>
                                  </a:rPr>
                                  <m:t>𝐶</m:t>
                                </m:r>
                              </m:oMath>
                            </m:oMathPara>
                          </a14:m>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837865201"/>
                      </a:ext>
                    </a:extLst>
                  </a:tr>
                </a:tbl>
              </a:graphicData>
            </a:graphic>
          </p:graphicFrame>
        </mc:Choice>
        <mc:Fallback xmlns="">
          <p:graphicFrame>
            <p:nvGraphicFramePr>
              <p:cNvPr id="10" name="Tableau 9">
                <a:extLst>
                  <a:ext uri="{FF2B5EF4-FFF2-40B4-BE49-F238E27FC236}">
                    <a16:creationId xmlns:a16="http://schemas.microsoft.com/office/drawing/2014/main" id="{3415CA84-45BD-AB5C-0FB3-38AAC47CF376}"/>
                  </a:ext>
                </a:extLst>
              </p:cNvPr>
              <p:cNvGraphicFramePr>
                <a:graphicFrameLocks noGrp="1"/>
              </p:cNvGraphicFramePr>
              <p:nvPr>
                <p:extLst>
                  <p:ext uri="{D42A27DB-BD31-4B8C-83A1-F6EECF244321}">
                    <p14:modId xmlns:p14="http://schemas.microsoft.com/office/powerpoint/2010/main" val="502141654"/>
                  </p:ext>
                </p:extLst>
              </p:nvPr>
            </p:nvGraphicFramePr>
            <p:xfrm>
              <a:off x="633095" y="1421354"/>
              <a:ext cx="2821305" cy="1005840"/>
            </p:xfrm>
            <a:graphic>
              <a:graphicData uri="http://schemas.openxmlformats.org/drawingml/2006/table">
                <a:tbl>
                  <a:tblPr firstCol="1" bandRow="1">
                    <a:tableStyleId>{073A0DAA-6AF3-43AB-8588-CEC1D06C72B9}</a:tableStyleId>
                  </a:tblPr>
                  <a:tblGrid>
                    <a:gridCol w="1369024">
                      <a:extLst>
                        <a:ext uri="{9D8B030D-6E8A-4147-A177-3AD203B41FA5}">
                          <a16:colId xmlns:a16="http://schemas.microsoft.com/office/drawing/2014/main" val="696826321"/>
                        </a:ext>
                      </a:extLst>
                    </a:gridCol>
                    <a:gridCol w="791881">
                      <a:extLst>
                        <a:ext uri="{9D8B030D-6E8A-4147-A177-3AD203B41FA5}">
                          <a16:colId xmlns:a16="http://schemas.microsoft.com/office/drawing/2014/main" val="1088635839"/>
                        </a:ext>
                      </a:extLst>
                    </a:gridCol>
                    <a:gridCol w="660400">
                      <a:extLst>
                        <a:ext uri="{9D8B030D-6E8A-4147-A177-3AD203B41FA5}">
                          <a16:colId xmlns:a16="http://schemas.microsoft.com/office/drawing/2014/main" val="1655759154"/>
                        </a:ext>
                      </a:extLst>
                    </a:gridCol>
                  </a:tblGrid>
                  <a:tr h="251460">
                    <a:tc>
                      <a:txBody>
                        <a:bodyPr/>
                        <a:lstStyle/>
                        <a:p>
                          <a:pPr>
                            <a:lnSpc>
                              <a:spcPct val="107000"/>
                            </a:lnSpc>
                            <a:spcAft>
                              <a:spcPts val="800"/>
                            </a:spcAft>
                          </a:pPr>
                          <a:r>
                            <a:rPr lang="fr-FR" sz="1400" dirty="0">
                              <a:effectLst/>
                              <a:latin typeface="Arial Nova Light" panose="020B0304020202020204" pitchFamily="34" charset="0"/>
                            </a:rPr>
                            <a:t>Temp eau</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800"/>
                            </a:spcAft>
                          </a:pPr>
                          <a:r>
                            <a:rPr lang="fr-FR" sz="1400">
                              <a:effectLst/>
                              <a:latin typeface="Arial Nova Light" panose="020B0304020202020204" pitchFamily="34" charset="0"/>
                            </a:rPr>
                            <a:t>21,31 °C</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endParaRPr lang="fr-FR"/>
                        </a:p>
                      </a:txBody>
                      <a:tcPr marL="44450" marR="44450" marT="0" marB="0" anchor="b">
                        <a:blipFill>
                          <a:blip r:embed="rId3"/>
                          <a:stretch>
                            <a:fillRect l="-326606" t="-7143" r="-1835" b="-335714"/>
                          </a:stretch>
                        </a:blipFill>
                      </a:tcPr>
                    </a:tc>
                    <a:extLst>
                      <a:ext uri="{0D108BD9-81ED-4DB2-BD59-A6C34878D82A}">
                        <a16:rowId xmlns:a16="http://schemas.microsoft.com/office/drawing/2014/main" val="3048239681"/>
                      </a:ext>
                    </a:extLst>
                  </a:tr>
                  <a:tr h="251460">
                    <a:tc>
                      <a:txBody>
                        <a:bodyPr/>
                        <a:lstStyle/>
                        <a:p>
                          <a:pPr>
                            <a:lnSpc>
                              <a:spcPct val="107000"/>
                            </a:lnSpc>
                            <a:spcAft>
                              <a:spcPts val="800"/>
                            </a:spcAft>
                          </a:pPr>
                          <a:r>
                            <a:rPr lang="fr-FR" sz="1400">
                              <a:effectLst/>
                              <a:latin typeface="Arial Nova Light" panose="020B0304020202020204" pitchFamily="34" charset="0"/>
                            </a:rPr>
                            <a:t>Temp Glycérol</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800"/>
                            </a:spcAft>
                          </a:pPr>
                          <a:r>
                            <a:rPr lang="fr-FR" sz="1400" dirty="0">
                              <a:effectLst/>
                              <a:latin typeface="Arial Nova Light" panose="020B0304020202020204" pitchFamily="34" charset="0"/>
                            </a:rPr>
                            <a:t>21,12 °C</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endParaRPr lang="fr-FR"/>
                        </a:p>
                      </a:txBody>
                      <a:tcPr marL="44450" marR="44450" marT="0" marB="0" anchor="b">
                        <a:blipFill>
                          <a:blip r:embed="rId3"/>
                          <a:stretch>
                            <a:fillRect l="-326606" t="-109756" r="-1835" b="-243902"/>
                          </a:stretch>
                        </a:blipFill>
                      </a:tcPr>
                    </a:tc>
                    <a:extLst>
                      <a:ext uri="{0D108BD9-81ED-4DB2-BD59-A6C34878D82A}">
                        <a16:rowId xmlns:a16="http://schemas.microsoft.com/office/drawing/2014/main" val="1495971554"/>
                      </a:ext>
                    </a:extLst>
                  </a:tr>
                  <a:tr h="251460">
                    <a:tc>
                      <a:txBody>
                        <a:bodyPr/>
                        <a:lstStyle/>
                        <a:p>
                          <a:pPr>
                            <a:lnSpc>
                              <a:spcPct val="107000"/>
                            </a:lnSpc>
                            <a:spcAft>
                              <a:spcPts val="800"/>
                            </a:spcAft>
                          </a:pPr>
                          <a:r>
                            <a:rPr lang="fr-FR" sz="1400" dirty="0">
                              <a:effectLst/>
                              <a:latin typeface="Arial Nova Light" panose="020B0304020202020204" pitchFamily="34" charset="0"/>
                            </a:rPr>
                            <a:t>Temp air</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800"/>
                            </a:spcAft>
                          </a:pPr>
                          <a:r>
                            <a:rPr lang="fr-FR" sz="1400">
                              <a:effectLst/>
                              <a:latin typeface="Arial Nova Light" panose="020B0304020202020204" pitchFamily="34" charset="0"/>
                            </a:rPr>
                            <a:t>21,50 °C</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endParaRPr lang="fr-FR"/>
                        </a:p>
                      </a:txBody>
                      <a:tcPr marL="44450" marR="44450" marT="0" marB="0" anchor="b">
                        <a:blipFill>
                          <a:blip r:embed="rId3"/>
                          <a:stretch>
                            <a:fillRect l="-326606" t="-204762" r="-1835" b="-138095"/>
                          </a:stretch>
                        </a:blipFill>
                      </a:tcPr>
                    </a:tc>
                    <a:extLst>
                      <a:ext uri="{0D108BD9-81ED-4DB2-BD59-A6C34878D82A}">
                        <a16:rowId xmlns:a16="http://schemas.microsoft.com/office/drawing/2014/main" val="4021602365"/>
                      </a:ext>
                    </a:extLst>
                  </a:tr>
                  <a:tr h="251460">
                    <a:tc>
                      <a:txBody>
                        <a:bodyPr/>
                        <a:lstStyle/>
                        <a:p>
                          <a:pPr>
                            <a:lnSpc>
                              <a:spcPct val="107000"/>
                            </a:lnSpc>
                            <a:spcAft>
                              <a:spcPts val="800"/>
                            </a:spcAft>
                          </a:pPr>
                          <a:r>
                            <a:rPr lang="fr-FR" sz="1400">
                              <a:effectLst/>
                              <a:latin typeface="Arial Nova Light" panose="020B0304020202020204" pitchFamily="34" charset="0"/>
                            </a:rPr>
                            <a:t>Temp Mélange</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spcAft>
                              <a:spcPts val="800"/>
                            </a:spcAft>
                          </a:pPr>
                          <a:r>
                            <a:rPr lang="fr-FR" sz="1400" dirty="0">
                              <a:effectLst/>
                              <a:latin typeface="Arial Nova Light" panose="020B0304020202020204" pitchFamily="34" charset="0"/>
                            </a:rPr>
                            <a:t>21,50 °C</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endParaRPr lang="fr-FR"/>
                        </a:p>
                      </a:txBody>
                      <a:tcPr marL="44450" marR="44450" marT="0" marB="0" anchor="b">
                        <a:blipFill>
                          <a:blip r:embed="rId3"/>
                          <a:stretch>
                            <a:fillRect l="-326606" t="-312195" r="-1835" b="-41463"/>
                          </a:stretch>
                        </a:blipFill>
                      </a:tcPr>
                    </a:tc>
                    <a:extLst>
                      <a:ext uri="{0D108BD9-81ED-4DB2-BD59-A6C34878D82A}">
                        <a16:rowId xmlns:a16="http://schemas.microsoft.com/office/drawing/2014/main" val="837865201"/>
                      </a:ext>
                    </a:extLst>
                  </a:tr>
                </a:tbl>
              </a:graphicData>
            </a:graphic>
          </p:graphicFrame>
        </mc:Fallback>
      </mc:AlternateContent>
      <p:sp>
        <p:nvSpPr>
          <p:cNvPr id="12" name="ZoneTexte 11">
            <a:extLst>
              <a:ext uri="{FF2B5EF4-FFF2-40B4-BE49-F238E27FC236}">
                <a16:creationId xmlns:a16="http://schemas.microsoft.com/office/drawing/2014/main" id="{96FF3F9A-39F6-AB96-FDDB-17BC4759D095}"/>
              </a:ext>
            </a:extLst>
          </p:cNvPr>
          <p:cNvSpPr txBox="1"/>
          <p:nvPr/>
        </p:nvSpPr>
        <p:spPr>
          <a:xfrm>
            <a:off x="205740" y="2513771"/>
            <a:ext cx="8420100" cy="369332"/>
          </a:xfrm>
          <a:prstGeom prst="rect">
            <a:avLst/>
          </a:prstGeom>
          <a:noFill/>
        </p:spPr>
        <p:txBody>
          <a:bodyPr wrap="square">
            <a:spAutoFit/>
          </a:bodyPr>
          <a:lstStyle/>
          <a:p>
            <a:pPr marL="342900" indent="-342900">
              <a:buFont typeface="+mj-lt"/>
              <a:buAutoNum type="arabicParenR" startAt="2"/>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Je fais le calcul de la viscosité du mélange pour la température du mélange</a:t>
            </a:r>
          </a:p>
        </p:txBody>
      </p:sp>
      <p:pic>
        <p:nvPicPr>
          <p:cNvPr id="13" name="Image 12">
            <a:extLst>
              <a:ext uri="{FF2B5EF4-FFF2-40B4-BE49-F238E27FC236}">
                <a16:creationId xmlns:a16="http://schemas.microsoft.com/office/drawing/2014/main" id="{4EF949A7-9310-45B5-8C03-7F29198E77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95" y="2916260"/>
            <a:ext cx="6242761" cy="1246109"/>
          </a:xfrm>
          <a:prstGeom prst="rect">
            <a:avLst/>
          </a:prstGeom>
        </p:spPr>
      </p:pic>
      <p:sp>
        <p:nvSpPr>
          <p:cNvPr id="15" name="ZoneTexte 14">
            <a:extLst>
              <a:ext uri="{FF2B5EF4-FFF2-40B4-BE49-F238E27FC236}">
                <a16:creationId xmlns:a16="http://schemas.microsoft.com/office/drawing/2014/main" id="{0B007FC2-9AF6-1FEE-7D38-71AF8DCA25ED}"/>
              </a:ext>
            </a:extLst>
          </p:cNvPr>
          <p:cNvSpPr txBox="1"/>
          <p:nvPr/>
        </p:nvSpPr>
        <p:spPr>
          <a:xfrm>
            <a:off x="205740" y="4244004"/>
            <a:ext cx="7772400" cy="671915"/>
          </a:xfrm>
          <a:prstGeom prst="rect">
            <a:avLst/>
          </a:prstGeom>
          <a:noFill/>
        </p:spPr>
        <p:txBody>
          <a:bodyPr wrap="square">
            <a:spAutoFit/>
          </a:bodyPr>
          <a:lstStyle/>
          <a:p>
            <a:pPr marL="342900" lvl="0" indent="-342900">
              <a:lnSpc>
                <a:spcPct val="107000"/>
              </a:lnSpc>
              <a:buFont typeface="+mj-lt"/>
              <a:buAutoNum type="arabicParenR" startAt="3"/>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Dans une fiole jaugée tarée, je pèse ma masse de glycérol nécessaire</a:t>
            </a:r>
          </a:p>
          <a:p>
            <a:pPr marL="342900" lvl="0" indent="-342900">
              <a:lnSpc>
                <a:spcPct val="107000"/>
              </a:lnSpc>
              <a:buFont typeface="+mj-lt"/>
              <a:buAutoNum type="arabicParenR" startAt="3"/>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J’ajoute le volume d’eau nécessaire dans ma fiole jaugée</a:t>
            </a:r>
          </a:p>
        </p:txBody>
      </p:sp>
      <p:sp>
        <p:nvSpPr>
          <p:cNvPr id="11" name="Rectangle 10">
            <a:extLst>
              <a:ext uri="{FF2B5EF4-FFF2-40B4-BE49-F238E27FC236}">
                <a16:creationId xmlns:a16="http://schemas.microsoft.com/office/drawing/2014/main" id="{7CFBC23F-E3C6-CEA5-ECD2-8955AE4E7FEF}"/>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4" name="Rectangle 13">
            <a:extLst>
              <a:ext uri="{FF2B5EF4-FFF2-40B4-BE49-F238E27FC236}">
                <a16:creationId xmlns:a16="http://schemas.microsoft.com/office/drawing/2014/main" id="{B8251DB7-B8E1-0869-0E8C-2086F0FB3ED3}"/>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34 / 34</a:t>
            </a:r>
          </a:p>
        </p:txBody>
      </p:sp>
    </p:spTree>
    <p:extLst>
      <p:ext uri="{BB962C8B-B14F-4D97-AF65-F5344CB8AC3E}">
        <p14:creationId xmlns:p14="http://schemas.microsoft.com/office/powerpoint/2010/main" val="20297699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4 : Protocole Viscosimètre complet</a:t>
            </a:r>
          </a:p>
        </p:txBody>
      </p:sp>
      <p:sp>
        <p:nvSpPr>
          <p:cNvPr id="3" name="ZoneTexte 2">
            <a:extLst>
              <a:ext uri="{FF2B5EF4-FFF2-40B4-BE49-F238E27FC236}">
                <a16:creationId xmlns:a16="http://schemas.microsoft.com/office/drawing/2014/main" id="{501CFFFE-AB0A-7EBC-4E0E-26CE35E56ADC}"/>
              </a:ext>
            </a:extLst>
          </p:cNvPr>
          <p:cNvSpPr txBox="1"/>
          <p:nvPr/>
        </p:nvSpPr>
        <p:spPr>
          <a:xfrm>
            <a:off x="205740" y="472440"/>
            <a:ext cx="8488680" cy="948914"/>
          </a:xfrm>
          <a:prstGeom prst="rect">
            <a:avLst/>
          </a:prstGeom>
          <a:noFill/>
        </p:spPr>
        <p:txBody>
          <a:bodyPr wrap="square" rtlCol="0">
            <a:spAutoFit/>
          </a:bodyPr>
          <a:lstStyle/>
          <a:p>
            <a:r>
              <a:rPr lang="fr-FR" dirty="0">
                <a:latin typeface="Arial Nova Light" panose="020B0304020202020204" pitchFamily="34" charset="0"/>
              </a:rPr>
              <a:t>Protocole pour 250 </a:t>
            </a:r>
            <a:r>
              <a:rPr lang="fr-FR" dirty="0" err="1">
                <a:latin typeface="Arial Nova Light" panose="020B0304020202020204" pitchFamily="34" charset="0"/>
              </a:rPr>
              <a:t>mL</a:t>
            </a:r>
            <a:r>
              <a:rPr lang="fr-FR" dirty="0">
                <a:latin typeface="Arial Nova Light" panose="020B0304020202020204" pitchFamily="34" charset="0"/>
              </a:rPr>
              <a:t> de solution:</a:t>
            </a:r>
          </a:p>
          <a:p>
            <a:pPr marL="342900" lvl="0" indent="-342900">
              <a:lnSpc>
                <a:spcPct val="107000"/>
              </a:lnSpc>
              <a:buFont typeface="+mj-lt"/>
              <a:buAutoNum type="arabicParenR" startAt="5"/>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Je moyenne la valeur d’étalonnage du viscosimètre d’</a:t>
            </a:r>
            <a:r>
              <a:rPr lang="fr-FR" sz="1800" dirty="0" err="1">
                <a:effectLst/>
                <a:latin typeface="Arial Nova Light" panose="020B0304020202020204" pitchFamily="34" charset="0"/>
                <a:ea typeface="Calibri" panose="020F0502020204030204" pitchFamily="34" charset="0"/>
                <a:cs typeface="Times New Roman" panose="02020603050405020304" pitchFamily="18" charset="0"/>
              </a:rPr>
              <a:t>Engler</a:t>
            </a: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 en faisant 5 mesures</a:t>
            </a:r>
          </a:p>
          <a:p>
            <a:pPr marL="342900" lvl="0" indent="-342900">
              <a:lnSpc>
                <a:spcPct val="107000"/>
              </a:lnSpc>
              <a:spcAft>
                <a:spcPts val="800"/>
              </a:spcAft>
              <a:buFont typeface="+mj-lt"/>
              <a:buAutoNum type="arabicParenR" startAt="5"/>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Je moyenne ma valeur du mélange en faisant 5 mesures également. </a:t>
            </a:r>
            <a:endParaRPr lang="fr-FR" dirty="0">
              <a:latin typeface="Arial Nova Light" panose="020B0304020202020204" pitchFamily="34" charset="0"/>
            </a:endParaRPr>
          </a:p>
        </p:txBody>
      </p:sp>
      <p:graphicFrame>
        <p:nvGraphicFramePr>
          <p:cNvPr id="4" name="Tableau 3">
            <a:extLst>
              <a:ext uri="{FF2B5EF4-FFF2-40B4-BE49-F238E27FC236}">
                <a16:creationId xmlns:a16="http://schemas.microsoft.com/office/drawing/2014/main" id="{A269B378-90D7-664E-22A5-8CC044A1FD1C}"/>
              </a:ext>
            </a:extLst>
          </p:cNvPr>
          <p:cNvGraphicFramePr>
            <a:graphicFrameLocks noGrp="1"/>
          </p:cNvGraphicFramePr>
          <p:nvPr>
            <p:extLst>
              <p:ext uri="{D42A27DB-BD31-4B8C-83A1-F6EECF244321}">
                <p14:modId xmlns:p14="http://schemas.microsoft.com/office/powerpoint/2010/main" val="688478038"/>
              </p:ext>
            </p:extLst>
          </p:nvPr>
        </p:nvGraphicFramePr>
        <p:xfrm>
          <a:off x="635000" y="1485425"/>
          <a:ext cx="4935220" cy="1681473"/>
        </p:xfrm>
        <a:graphic>
          <a:graphicData uri="http://schemas.openxmlformats.org/drawingml/2006/table">
            <a:tbl>
              <a:tblPr firstRow="1" firstCol="1" bandRow="1">
                <a:tableStyleId>{073A0DAA-6AF3-43AB-8588-CEC1D06C72B9}</a:tableStyleId>
              </a:tblPr>
              <a:tblGrid>
                <a:gridCol w="987044">
                  <a:extLst>
                    <a:ext uri="{9D8B030D-6E8A-4147-A177-3AD203B41FA5}">
                      <a16:colId xmlns:a16="http://schemas.microsoft.com/office/drawing/2014/main" val="4183923544"/>
                    </a:ext>
                  </a:extLst>
                </a:gridCol>
                <a:gridCol w="987044">
                  <a:extLst>
                    <a:ext uri="{9D8B030D-6E8A-4147-A177-3AD203B41FA5}">
                      <a16:colId xmlns:a16="http://schemas.microsoft.com/office/drawing/2014/main" val="1028498683"/>
                    </a:ext>
                  </a:extLst>
                </a:gridCol>
                <a:gridCol w="987044">
                  <a:extLst>
                    <a:ext uri="{9D8B030D-6E8A-4147-A177-3AD203B41FA5}">
                      <a16:colId xmlns:a16="http://schemas.microsoft.com/office/drawing/2014/main" val="2212996076"/>
                    </a:ext>
                  </a:extLst>
                </a:gridCol>
                <a:gridCol w="1125549">
                  <a:extLst>
                    <a:ext uri="{9D8B030D-6E8A-4147-A177-3AD203B41FA5}">
                      <a16:colId xmlns:a16="http://schemas.microsoft.com/office/drawing/2014/main" val="1197380931"/>
                    </a:ext>
                  </a:extLst>
                </a:gridCol>
                <a:gridCol w="848539">
                  <a:extLst>
                    <a:ext uri="{9D8B030D-6E8A-4147-A177-3AD203B41FA5}">
                      <a16:colId xmlns:a16="http://schemas.microsoft.com/office/drawing/2014/main" val="1264797455"/>
                    </a:ext>
                  </a:extLst>
                </a:gridCol>
              </a:tblGrid>
              <a:tr h="277335">
                <a:tc>
                  <a:txBody>
                    <a:bodyPr/>
                    <a:lstStyle/>
                    <a:p>
                      <a:pPr>
                        <a:lnSpc>
                          <a:spcPct val="107000"/>
                        </a:lnSpc>
                        <a:spcAft>
                          <a:spcPts val="800"/>
                        </a:spcAft>
                      </a:pPr>
                      <a:r>
                        <a:rPr lang="fr-FR" sz="1400">
                          <a:effectLst/>
                          <a:latin typeface="Arial Nova Light" panose="020B0304020202020204" pitchFamily="34" charset="0"/>
                        </a:rPr>
                        <a:t> </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fr-FR" sz="1400" dirty="0">
                          <a:effectLst/>
                          <a:latin typeface="Arial Nova Light" panose="020B0304020202020204" pitchFamily="34" charset="0"/>
                        </a:rPr>
                        <a:t>T</a:t>
                      </a:r>
                      <a:r>
                        <a:rPr lang="fr-FR" sz="1400" baseline="-25000" dirty="0">
                          <a:effectLst/>
                          <a:latin typeface="Arial Nova Light" panose="020B0304020202020204" pitchFamily="34" charset="0"/>
                        </a:rPr>
                        <a:t>mélange</a:t>
                      </a:r>
                      <a:endParaRPr lang="fr-FR" sz="1400" baseline="-250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ctr"/>
                </a:tc>
                <a:tc>
                  <a:txBody>
                    <a:bodyPr/>
                    <a:lstStyle/>
                    <a:p>
                      <a:pPr>
                        <a:lnSpc>
                          <a:spcPct val="107000"/>
                        </a:lnSpc>
                      </a:pPr>
                      <a:endParaRPr lang="fr-FR" sz="1400" dirty="0">
                        <a:effectLst/>
                        <a:latin typeface="Arial Nova Light" panose="020B0304020202020204" pitchFamily="34" charset="0"/>
                        <a:cs typeface="Times New Roman" panose="02020603050405020304" pitchFamily="18" charset="0"/>
                      </a:endParaRPr>
                    </a:p>
                  </a:txBody>
                  <a:tcPr marL="44450" marR="44450" marT="0" marB="0" anchor="b">
                    <a:solidFill>
                      <a:schemeClr val="bg1"/>
                    </a:solidFill>
                  </a:tcPr>
                </a:tc>
                <a:tc>
                  <a:txBody>
                    <a:bodyPr/>
                    <a:lstStyle/>
                    <a:p>
                      <a:pPr>
                        <a:lnSpc>
                          <a:spcPct val="107000"/>
                        </a:lnSpc>
                        <a:spcAft>
                          <a:spcPts val="800"/>
                        </a:spcAft>
                      </a:pPr>
                      <a:r>
                        <a:rPr lang="fr-FR" sz="1400">
                          <a:effectLst/>
                          <a:latin typeface="Arial Nova Light" panose="020B0304020202020204" pitchFamily="34" charset="0"/>
                        </a:rPr>
                        <a:t> </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ctr">
                        <a:lnSpc>
                          <a:spcPct val="107000"/>
                        </a:lnSpc>
                        <a:spcAft>
                          <a:spcPts val="800"/>
                        </a:spcAft>
                      </a:pPr>
                      <a:r>
                        <a:rPr lang="fr-FR" sz="1400" dirty="0">
                          <a:effectLst/>
                          <a:latin typeface="Arial Nova Light" panose="020B0304020202020204" pitchFamily="34" charset="0"/>
                        </a:rPr>
                        <a:t>T</a:t>
                      </a:r>
                      <a:r>
                        <a:rPr lang="fr-FR" sz="1400" baseline="-25000" dirty="0">
                          <a:effectLst/>
                          <a:latin typeface="Arial Nova Light" panose="020B0304020202020204" pitchFamily="34" charset="0"/>
                        </a:rPr>
                        <a:t>eau</a:t>
                      </a:r>
                      <a:endParaRPr lang="fr-FR" sz="1400" baseline="-250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ctr"/>
                </a:tc>
                <a:extLst>
                  <a:ext uri="{0D108BD9-81ED-4DB2-BD59-A6C34878D82A}">
                    <a16:rowId xmlns:a16="http://schemas.microsoft.com/office/drawing/2014/main" val="1995460671"/>
                  </a:ext>
                </a:extLst>
              </a:tr>
              <a:tr h="234023">
                <a:tc>
                  <a:txBody>
                    <a:bodyPr/>
                    <a:lstStyle/>
                    <a:p>
                      <a:pPr>
                        <a:lnSpc>
                          <a:spcPct val="107000"/>
                        </a:lnSpc>
                        <a:spcAft>
                          <a:spcPts val="800"/>
                        </a:spcAft>
                      </a:pPr>
                      <a:r>
                        <a:rPr lang="fr-FR" sz="1400" b="1" dirty="0">
                          <a:effectLst/>
                          <a:latin typeface="Arial Nova Light" panose="020B0304020202020204" pitchFamily="34" charset="0"/>
                        </a:rPr>
                        <a:t>Essai 1</a:t>
                      </a:r>
                      <a:endParaRPr lang="fr-FR" sz="1400" b="1"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800"/>
                        </a:spcAft>
                      </a:pPr>
                      <a:r>
                        <a:rPr lang="fr-FR" sz="1400">
                          <a:effectLst/>
                          <a:latin typeface="Arial Nova Light" panose="020B0304020202020204" pitchFamily="34" charset="0"/>
                        </a:rPr>
                        <a:t>64,68</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fr-FR" sz="1400" dirty="0">
                        <a:effectLst/>
                        <a:latin typeface="Arial Nova Light" panose="020B0304020202020204" pitchFamily="34" charset="0"/>
                        <a:cs typeface="Times New Roman" panose="02020603050405020304" pitchFamily="18" charset="0"/>
                      </a:endParaRPr>
                    </a:p>
                  </a:txBody>
                  <a:tcPr marL="44450" marR="44450" marT="0" marB="0" anchor="b">
                    <a:solidFill>
                      <a:schemeClr val="bg1"/>
                    </a:solidFill>
                  </a:tcPr>
                </a:tc>
                <a:tc>
                  <a:txBody>
                    <a:bodyPr/>
                    <a:lstStyle/>
                    <a:p>
                      <a:pPr>
                        <a:lnSpc>
                          <a:spcPct val="107000"/>
                        </a:lnSpc>
                        <a:spcAft>
                          <a:spcPts val="800"/>
                        </a:spcAft>
                      </a:pPr>
                      <a:r>
                        <a:rPr lang="fr-FR" sz="1400" dirty="0">
                          <a:solidFill>
                            <a:schemeClr val="bg1"/>
                          </a:solidFill>
                          <a:effectLst/>
                          <a:latin typeface="Arial Nova Light" panose="020B0304020202020204" pitchFamily="34" charset="0"/>
                        </a:rPr>
                        <a:t>Etalonnage 1</a:t>
                      </a:r>
                      <a:endParaRPr lang="fr-FR" sz="1400" dirty="0">
                        <a:solidFill>
                          <a:schemeClr val="bg1"/>
                        </a:solidFill>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solidFill>
                      <a:schemeClr val="tx1">
                        <a:lumMod val="95000"/>
                        <a:lumOff val="5000"/>
                      </a:schemeClr>
                    </a:solidFill>
                  </a:tcPr>
                </a:tc>
                <a:tc>
                  <a:txBody>
                    <a:bodyPr/>
                    <a:lstStyle/>
                    <a:p>
                      <a:pPr algn="r">
                        <a:lnSpc>
                          <a:spcPct val="107000"/>
                        </a:lnSpc>
                        <a:spcAft>
                          <a:spcPts val="800"/>
                        </a:spcAft>
                      </a:pPr>
                      <a:r>
                        <a:rPr lang="fr-FR" sz="1400">
                          <a:effectLst/>
                          <a:latin typeface="Arial Nova Light" panose="020B0304020202020204" pitchFamily="34" charset="0"/>
                        </a:rPr>
                        <a:t>49,94</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591817574"/>
                  </a:ext>
                </a:extLst>
              </a:tr>
              <a:tr h="234023">
                <a:tc>
                  <a:txBody>
                    <a:bodyPr/>
                    <a:lstStyle/>
                    <a:p>
                      <a:pPr>
                        <a:lnSpc>
                          <a:spcPct val="107000"/>
                        </a:lnSpc>
                        <a:spcAft>
                          <a:spcPts val="800"/>
                        </a:spcAft>
                      </a:pPr>
                      <a:r>
                        <a:rPr lang="fr-FR" sz="1400" b="1">
                          <a:effectLst/>
                          <a:latin typeface="Arial Nova Light" panose="020B0304020202020204" pitchFamily="34" charset="0"/>
                        </a:rPr>
                        <a:t>Essai 2</a:t>
                      </a:r>
                      <a:endParaRPr lang="fr-FR" sz="1400" b="1">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800"/>
                        </a:spcAft>
                      </a:pPr>
                      <a:r>
                        <a:rPr lang="fr-FR" sz="1400" dirty="0">
                          <a:effectLst/>
                          <a:latin typeface="Arial Nova Light" panose="020B0304020202020204" pitchFamily="34" charset="0"/>
                        </a:rPr>
                        <a:t>64,95</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fr-FR" sz="1400" dirty="0">
                        <a:effectLst/>
                        <a:latin typeface="Arial Nova Light" panose="020B0304020202020204" pitchFamily="34" charset="0"/>
                        <a:cs typeface="Times New Roman" panose="02020603050405020304" pitchFamily="18" charset="0"/>
                      </a:endParaRPr>
                    </a:p>
                  </a:txBody>
                  <a:tcPr marL="44450" marR="44450" marT="0" marB="0" anchor="b">
                    <a:solidFill>
                      <a:schemeClr val="bg1"/>
                    </a:solidFill>
                  </a:tcPr>
                </a:tc>
                <a:tc>
                  <a:txBody>
                    <a:bodyPr/>
                    <a:lstStyle/>
                    <a:p>
                      <a:pPr>
                        <a:lnSpc>
                          <a:spcPct val="107000"/>
                        </a:lnSpc>
                        <a:spcAft>
                          <a:spcPts val="800"/>
                        </a:spcAft>
                      </a:pPr>
                      <a:r>
                        <a:rPr lang="fr-FR" sz="1400" dirty="0">
                          <a:solidFill>
                            <a:schemeClr val="bg1"/>
                          </a:solidFill>
                          <a:effectLst/>
                          <a:latin typeface="Arial Nova Light" panose="020B0304020202020204" pitchFamily="34" charset="0"/>
                        </a:rPr>
                        <a:t>Etalonnage 2</a:t>
                      </a:r>
                      <a:endParaRPr lang="fr-FR" sz="1400" dirty="0">
                        <a:solidFill>
                          <a:schemeClr val="bg1"/>
                        </a:solidFill>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solidFill>
                      <a:schemeClr val="tx1">
                        <a:lumMod val="95000"/>
                        <a:lumOff val="5000"/>
                      </a:schemeClr>
                    </a:solidFill>
                  </a:tcPr>
                </a:tc>
                <a:tc>
                  <a:txBody>
                    <a:bodyPr/>
                    <a:lstStyle/>
                    <a:p>
                      <a:pPr algn="r">
                        <a:lnSpc>
                          <a:spcPct val="107000"/>
                        </a:lnSpc>
                        <a:spcAft>
                          <a:spcPts val="800"/>
                        </a:spcAft>
                      </a:pPr>
                      <a:r>
                        <a:rPr lang="fr-FR" sz="1400">
                          <a:effectLst/>
                          <a:latin typeface="Arial Nova Light" panose="020B0304020202020204" pitchFamily="34" charset="0"/>
                        </a:rPr>
                        <a:t>49,31</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649182968"/>
                  </a:ext>
                </a:extLst>
              </a:tr>
              <a:tr h="234023">
                <a:tc>
                  <a:txBody>
                    <a:bodyPr/>
                    <a:lstStyle/>
                    <a:p>
                      <a:pPr>
                        <a:lnSpc>
                          <a:spcPct val="107000"/>
                        </a:lnSpc>
                        <a:spcAft>
                          <a:spcPts val="800"/>
                        </a:spcAft>
                      </a:pPr>
                      <a:r>
                        <a:rPr lang="fr-FR" sz="1400" b="1">
                          <a:effectLst/>
                          <a:latin typeface="Arial Nova Light" panose="020B0304020202020204" pitchFamily="34" charset="0"/>
                        </a:rPr>
                        <a:t>Essai 3</a:t>
                      </a:r>
                      <a:endParaRPr lang="fr-FR" sz="1400" b="1">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800"/>
                        </a:spcAft>
                      </a:pPr>
                      <a:r>
                        <a:rPr lang="fr-FR" sz="1400">
                          <a:effectLst/>
                          <a:latin typeface="Arial Nova Light" panose="020B0304020202020204" pitchFamily="34" charset="0"/>
                        </a:rPr>
                        <a:t>64,22</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fr-FR" sz="1400" dirty="0">
                        <a:effectLst/>
                        <a:latin typeface="Arial Nova Light" panose="020B0304020202020204" pitchFamily="34" charset="0"/>
                        <a:cs typeface="Times New Roman" panose="02020603050405020304" pitchFamily="18" charset="0"/>
                      </a:endParaRPr>
                    </a:p>
                  </a:txBody>
                  <a:tcPr marL="44450" marR="44450" marT="0" marB="0" anchor="b">
                    <a:solidFill>
                      <a:schemeClr val="bg1"/>
                    </a:solidFill>
                  </a:tcPr>
                </a:tc>
                <a:tc>
                  <a:txBody>
                    <a:bodyPr/>
                    <a:lstStyle/>
                    <a:p>
                      <a:pPr>
                        <a:lnSpc>
                          <a:spcPct val="107000"/>
                        </a:lnSpc>
                        <a:spcAft>
                          <a:spcPts val="800"/>
                        </a:spcAft>
                      </a:pPr>
                      <a:r>
                        <a:rPr lang="fr-FR" sz="1400" dirty="0">
                          <a:solidFill>
                            <a:schemeClr val="bg1"/>
                          </a:solidFill>
                          <a:effectLst/>
                          <a:latin typeface="Arial Nova Light" panose="020B0304020202020204" pitchFamily="34" charset="0"/>
                        </a:rPr>
                        <a:t>Etalonnage 3</a:t>
                      </a:r>
                      <a:endParaRPr lang="fr-FR" sz="1400" dirty="0">
                        <a:solidFill>
                          <a:schemeClr val="bg1"/>
                        </a:solidFill>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solidFill>
                      <a:schemeClr val="tx1">
                        <a:lumMod val="95000"/>
                        <a:lumOff val="5000"/>
                      </a:schemeClr>
                    </a:solidFill>
                  </a:tcPr>
                </a:tc>
                <a:tc>
                  <a:txBody>
                    <a:bodyPr/>
                    <a:lstStyle/>
                    <a:p>
                      <a:pPr algn="r">
                        <a:lnSpc>
                          <a:spcPct val="107000"/>
                        </a:lnSpc>
                        <a:spcAft>
                          <a:spcPts val="800"/>
                        </a:spcAft>
                      </a:pPr>
                      <a:r>
                        <a:rPr lang="fr-FR" sz="1400">
                          <a:effectLst/>
                          <a:latin typeface="Arial Nova Light" panose="020B0304020202020204" pitchFamily="34" charset="0"/>
                        </a:rPr>
                        <a:t>49,31</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595545669"/>
                  </a:ext>
                </a:extLst>
              </a:tr>
              <a:tr h="234023">
                <a:tc>
                  <a:txBody>
                    <a:bodyPr/>
                    <a:lstStyle/>
                    <a:p>
                      <a:pPr>
                        <a:lnSpc>
                          <a:spcPct val="107000"/>
                        </a:lnSpc>
                        <a:spcAft>
                          <a:spcPts val="800"/>
                        </a:spcAft>
                      </a:pPr>
                      <a:r>
                        <a:rPr lang="fr-FR" sz="1400" b="1">
                          <a:effectLst/>
                          <a:latin typeface="Arial Nova Light" panose="020B0304020202020204" pitchFamily="34" charset="0"/>
                        </a:rPr>
                        <a:t>Essai 4</a:t>
                      </a:r>
                      <a:endParaRPr lang="fr-FR" sz="1400" b="1">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800"/>
                        </a:spcAft>
                      </a:pPr>
                      <a:r>
                        <a:rPr lang="fr-FR" sz="1400">
                          <a:effectLst/>
                          <a:latin typeface="Arial Nova Light" panose="020B0304020202020204" pitchFamily="34" charset="0"/>
                        </a:rPr>
                        <a:t>64,91</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fr-FR" sz="1400" dirty="0">
                        <a:effectLst/>
                        <a:latin typeface="Arial Nova Light" panose="020B0304020202020204" pitchFamily="34" charset="0"/>
                        <a:cs typeface="Times New Roman" panose="02020603050405020304" pitchFamily="18" charset="0"/>
                      </a:endParaRPr>
                    </a:p>
                  </a:txBody>
                  <a:tcPr marL="44450" marR="44450" marT="0" marB="0" anchor="b">
                    <a:solidFill>
                      <a:schemeClr val="bg1"/>
                    </a:solidFill>
                  </a:tcPr>
                </a:tc>
                <a:tc>
                  <a:txBody>
                    <a:bodyPr/>
                    <a:lstStyle/>
                    <a:p>
                      <a:pPr>
                        <a:lnSpc>
                          <a:spcPct val="107000"/>
                        </a:lnSpc>
                        <a:spcAft>
                          <a:spcPts val="800"/>
                        </a:spcAft>
                      </a:pPr>
                      <a:r>
                        <a:rPr lang="fr-FR" sz="1400" dirty="0">
                          <a:solidFill>
                            <a:schemeClr val="bg1"/>
                          </a:solidFill>
                          <a:effectLst/>
                          <a:latin typeface="Arial Nova Light" panose="020B0304020202020204" pitchFamily="34" charset="0"/>
                        </a:rPr>
                        <a:t>Etalonnage 4</a:t>
                      </a:r>
                      <a:endParaRPr lang="fr-FR" sz="1400" dirty="0">
                        <a:solidFill>
                          <a:schemeClr val="bg1"/>
                        </a:solidFill>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solidFill>
                      <a:schemeClr val="tx1">
                        <a:lumMod val="95000"/>
                        <a:lumOff val="5000"/>
                      </a:schemeClr>
                    </a:solidFill>
                  </a:tcPr>
                </a:tc>
                <a:tc>
                  <a:txBody>
                    <a:bodyPr/>
                    <a:lstStyle/>
                    <a:p>
                      <a:pPr algn="r">
                        <a:lnSpc>
                          <a:spcPct val="107000"/>
                        </a:lnSpc>
                        <a:spcAft>
                          <a:spcPts val="800"/>
                        </a:spcAft>
                      </a:pPr>
                      <a:r>
                        <a:rPr lang="fr-FR" sz="1400" dirty="0">
                          <a:effectLst/>
                          <a:latin typeface="Arial Nova Light" panose="020B0304020202020204" pitchFamily="34" charset="0"/>
                        </a:rPr>
                        <a:t>49,14</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221131520"/>
                  </a:ext>
                </a:extLst>
              </a:tr>
              <a:tr h="234023">
                <a:tc>
                  <a:txBody>
                    <a:bodyPr/>
                    <a:lstStyle/>
                    <a:p>
                      <a:pPr>
                        <a:lnSpc>
                          <a:spcPct val="107000"/>
                        </a:lnSpc>
                        <a:spcAft>
                          <a:spcPts val="800"/>
                        </a:spcAft>
                      </a:pPr>
                      <a:r>
                        <a:rPr lang="fr-FR" sz="1400" b="1" dirty="0">
                          <a:effectLst/>
                          <a:latin typeface="Arial Nova Light" panose="020B0304020202020204" pitchFamily="34" charset="0"/>
                        </a:rPr>
                        <a:t>Essai 5</a:t>
                      </a:r>
                      <a:endParaRPr lang="fr-FR" sz="1400" b="1"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800"/>
                        </a:spcAft>
                      </a:pPr>
                      <a:r>
                        <a:rPr lang="fr-FR" sz="1400">
                          <a:effectLst/>
                          <a:latin typeface="Arial Nova Light" panose="020B0304020202020204" pitchFamily="34" charset="0"/>
                        </a:rPr>
                        <a:t>64,26</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fr-FR" sz="1400" dirty="0">
                        <a:effectLst/>
                        <a:latin typeface="Arial Nova Light" panose="020B0304020202020204" pitchFamily="34" charset="0"/>
                        <a:cs typeface="Times New Roman" panose="02020603050405020304" pitchFamily="18" charset="0"/>
                      </a:endParaRPr>
                    </a:p>
                  </a:txBody>
                  <a:tcPr marL="44450" marR="44450" marT="0" marB="0" anchor="b">
                    <a:solidFill>
                      <a:schemeClr val="bg1"/>
                    </a:solidFill>
                  </a:tcPr>
                </a:tc>
                <a:tc>
                  <a:txBody>
                    <a:bodyPr/>
                    <a:lstStyle/>
                    <a:p>
                      <a:pPr>
                        <a:lnSpc>
                          <a:spcPct val="107000"/>
                        </a:lnSpc>
                        <a:spcAft>
                          <a:spcPts val="800"/>
                        </a:spcAft>
                      </a:pPr>
                      <a:r>
                        <a:rPr lang="fr-FR" sz="1400" dirty="0">
                          <a:solidFill>
                            <a:schemeClr val="bg1"/>
                          </a:solidFill>
                          <a:effectLst/>
                          <a:latin typeface="Arial Nova Light" panose="020B0304020202020204" pitchFamily="34" charset="0"/>
                        </a:rPr>
                        <a:t>Etalonnage 5</a:t>
                      </a:r>
                      <a:endParaRPr lang="fr-FR" sz="1400" dirty="0">
                        <a:solidFill>
                          <a:schemeClr val="bg1"/>
                        </a:solidFill>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solidFill>
                      <a:schemeClr val="tx1">
                        <a:lumMod val="95000"/>
                        <a:lumOff val="5000"/>
                      </a:schemeClr>
                    </a:solidFill>
                  </a:tcPr>
                </a:tc>
                <a:tc>
                  <a:txBody>
                    <a:bodyPr/>
                    <a:lstStyle/>
                    <a:p>
                      <a:pPr algn="r">
                        <a:lnSpc>
                          <a:spcPct val="107000"/>
                        </a:lnSpc>
                        <a:spcAft>
                          <a:spcPts val="800"/>
                        </a:spcAft>
                      </a:pPr>
                      <a:r>
                        <a:rPr lang="fr-FR" sz="1400">
                          <a:effectLst/>
                          <a:latin typeface="Arial Nova Light" panose="020B0304020202020204" pitchFamily="34" charset="0"/>
                        </a:rPr>
                        <a:t>49,66</a:t>
                      </a:r>
                      <a:endParaRPr lang="fr-FR" sz="140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1625139504"/>
                  </a:ext>
                </a:extLst>
              </a:tr>
              <a:tr h="234023">
                <a:tc>
                  <a:txBody>
                    <a:bodyPr/>
                    <a:lstStyle/>
                    <a:p>
                      <a:pPr>
                        <a:lnSpc>
                          <a:spcPct val="107000"/>
                        </a:lnSpc>
                        <a:spcAft>
                          <a:spcPts val="800"/>
                        </a:spcAft>
                      </a:pPr>
                      <a:r>
                        <a:rPr lang="fr-FR" sz="1400" b="1" dirty="0">
                          <a:effectLst/>
                          <a:latin typeface="Arial Nova Light" panose="020B0304020202020204" pitchFamily="34" charset="0"/>
                        </a:rPr>
                        <a:t>Moyenne</a:t>
                      </a:r>
                      <a:endParaRPr lang="fr-FR" sz="1400" b="1"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gn="r">
                        <a:lnSpc>
                          <a:spcPct val="107000"/>
                        </a:lnSpc>
                        <a:spcAft>
                          <a:spcPts val="800"/>
                        </a:spcAft>
                      </a:pPr>
                      <a:r>
                        <a:rPr lang="fr-FR" sz="1400" dirty="0">
                          <a:effectLst/>
                          <a:latin typeface="Arial Nova Light" panose="020B0304020202020204" pitchFamily="34" charset="0"/>
                        </a:rPr>
                        <a:t>64,604</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tc>
                  <a:txBody>
                    <a:bodyPr/>
                    <a:lstStyle/>
                    <a:p>
                      <a:pPr>
                        <a:lnSpc>
                          <a:spcPct val="107000"/>
                        </a:lnSpc>
                      </a:pPr>
                      <a:endParaRPr lang="fr-FR" sz="1400" dirty="0">
                        <a:effectLst/>
                        <a:latin typeface="Arial Nova Light" panose="020B0304020202020204" pitchFamily="34" charset="0"/>
                        <a:cs typeface="Times New Roman" panose="02020603050405020304" pitchFamily="18" charset="0"/>
                      </a:endParaRPr>
                    </a:p>
                  </a:txBody>
                  <a:tcPr marL="44450" marR="44450" marT="0" marB="0" anchor="b">
                    <a:solidFill>
                      <a:schemeClr val="bg1"/>
                    </a:solidFill>
                  </a:tcPr>
                </a:tc>
                <a:tc>
                  <a:txBody>
                    <a:bodyPr/>
                    <a:lstStyle/>
                    <a:p>
                      <a:pPr>
                        <a:lnSpc>
                          <a:spcPct val="107000"/>
                        </a:lnSpc>
                        <a:spcAft>
                          <a:spcPts val="800"/>
                        </a:spcAft>
                      </a:pPr>
                      <a:r>
                        <a:rPr lang="fr-FR" sz="1400" dirty="0">
                          <a:solidFill>
                            <a:schemeClr val="bg1"/>
                          </a:solidFill>
                          <a:effectLst/>
                          <a:latin typeface="Arial Nova Light" panose="020B0304020202020204" pitchFamily="34" charset="0"/>
                        </a:rPr>
                        <a:t>Moyenne</a:t>
                      </a:r>
                      <a:endParaRPr lang="fr-FR" sz="1400" dirty="0">
                        <a:solidFill>
                          <a:schemeClr val="bg1"/>
                        </a:solidFill>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solidFill>
                      <a:schemeClr val="tx1">
                        <a:lumMod val="95000"/>
                        <a:lumOff val="5000"/>
                      </a:schemeClr>
                    </a:solidFill>
                  </a:tcPr>
                </a:tc>
                <a:tc>
                  <a:txBody>
                    <a:bodyPr/>
                    <a:lstStyle/>
                    <a:p>
                      <a:pPr algn="r">
                        <a:lnSpc>
                          <a:spcPct val="107000"/>
                        </a:lnSpc>
                        <a:spcAft>
                          <a:spcPts val="800"/>
                        </a:spcAft>
                      </a:pPr>
                      <a:r>
                        <a:rPr lang="fr-FR" sz="1400" dirty="0">
                          <a:effectLst/>
                          <a:latin typeface="Arial Nova Light" panose="020B0304020202020204" pitchFamily="34" charset="0"/>
                        </a:rPr>
                        <a:t>49,472</a:t>
                      </a:r>
                      <a:endParaRPr lang="fr-FR" sz="1400" dirty="0">
                        <a:effectLst/>
                        <a:latin typeface="Arial Nova Light" panose="020B0304020202020204" pitchFamily="34" charset="0"/>
                        <a:ea typeface="Calibri" panose="020F0502020204030204" pitchFamily="34" charset="0"/>
                        <a:cs typeface="Times New Roman" panose="02020603050405020304" pitchFamily="18" charset="0"/>
                      </a:endParaRPr>
                    </a:p>
                  </a:txBody>
                  <a:tcPr marL="44450" marR="44450" marT="0" marB="0" anchor="b"/>
                </a:tc>
                <a:extLst>
                  <a:ext uri="{0D108BD9-81ED-4DB2-BD59-A6C34878D82A}">
                    <a16:rowId xmlns:a16="http://schemas.microsoft.com/office/drawing/2014/main" val="3869320787"/>
                  </a:ext>
                </a:extLst>
              </a:tr>
            </a:tbl>
          </a:graphicData>
        </a:graphic>
      </p:graphicFrame>
      <p:sp>
        <p:nvSpPr>
          <p:cNvPr id="16" name="ZoneTexte 15">
            <a:extLst>
              <a:ext uri="{FF2B5EF4-FFF2-40B4-BE49-F238E27FC236}">
                <a16:creationId xmlns:a16="http://schemas.microsoft.com/office/drawing/2014/main" id="{FC4B2BEA-049C-1E99-B60B-0FECADC20D6F}"/>
              </a:ext>
            </a:extLst>
          </p:cNvPr>
          <p:cNvSpPr txBox="1"/>
          <p:nvPr/>
        </p:nvSpPr>
        <p:spPr>
          <a:xfrm>
            <a:off x="205740" y="3230203"/>
            <a:ext cx="8092440" cy="375552"/>
          </a:xfrm>
          <a:prstGeom prst="rect">
            <a:avLst/>
          </a:prstGeom>
          <a:noFill/>
        </p:spPr>
        <p:txBody>
          <a:bodyPr wrap="square">
            <a:spAutoFit/>
          </a:bodyPr>
          <a:lstStyle/>
          <a:p>
            <a:pPr marL="342900" lvl="0" indent="-342900">
              <a:lnSpc>
                <a:spcPct val="107000"/>
              </a:lnSpc>
              <a:spcAft>
                <a:spcPts val="800"/>
              </a:spcAft>
              <a:buFont typeface="+mj-lt"/>
              <a:buAutoNum type="arabicParenR" startAt="7"/>
            </a:pPr>
            <a:r>
              <a:rPr lang="fr-FR" sz="1800" dirty="0">
                <a:effectLst/>
                <a:latin typeface="Arial Nova Light" panose="020B0304020202020204" pitchFamily="34" charset="0"/>
                <a:ea typeface="Calibri" panose="020F0502020204030204" pitchFamily="34" charset="0"/>
                <a:cs typeface="Times New Roman" panose="02020603050405020304" pitchFamily="18" charset="0"/>
              </a:rPr>
              <a:t>Je calcule enfin la viscosité</a:t>
            </a:r>
          </a:p>
        </p:txBody>
      </p:sp>
      <mc:AlternateContent xmlns:mc="http://schemas.openxmlformats.org/markup-compatibility/2006" xmlns:a14="http://schemas.microsoft.com/office/drawing/2010/main">
        <mc:Choice Requires="a14">
          <p:sp>
            <p:nvSpPr>
              <p:cNvPr id="19" name="ZoneTexte 18">
                <a:extLst>
                  <a:ext uri="{FF2B5EF4-FFF2-40B4-BE49-F238E27FC236}">
                    <a16:creationId xmlns:a16="http://schemas.microsoft.com/office/drawing/2014/main" id="{7948F60F-0B55-EE5B-9A2D-B9143E77A23E}"/>
                  </a:ext>
                </a:extLst>
              </p:cNvPr>
              <p:cNvSpPr txBox="1"/>
              <p:nvPr/>
            </p:nvSpPr>
            <p:spPr>
              <a:xfrm>
                <a:off x="274320" y="3726998"/>
                <a:ext cx="6742487" cy="1203278"/>
              </a:xfrm>
              <a:prstGeom prst="rect">
                <a:avLst/>
              </a:prstGeom>
              <a:noFill/>
            </p:spPr>
            <p:txBody>
              <a:bodyPr wrap="none" rtlCol="0">
                <a:spAutoFit/>
              </a:bodyPr>
              <a:lstStyle/>
              <a:p>
                <a:r>
                  <a:rPr lang="fr-FR" b="0" dirty="0">
                    <a:latin typeface="Arial Nova Light" panose="020B0304020202020204" pitchFamily="34" charset="0"/>
                  </a:rPr>
                  <a:t>Degré d’</a:t>
                </a:r>
                <a:r>
                  <a:rPr lang="fr-FR" b="0" dirty="0" err="1">
                    <a:latin typeface="Arial Nova Light" panose="020B0304020202020204" pitchFamily="34" charset="0"/>
                  </a:rPr>
                  <a:t>Engler</a:t>
                </a:r>
                <a:r>
                  <a:rPr lang="fr-FR" b="0" dirty="0">
                    <a:latin typeface="Arial Nova Light" panose="020B0304020202020204" pitchFamily="34" charset="0"/>
                  </a:rPr>
                  <a:t> : </a:t>
                </a:r>
                <a14:m>
                  <m:oMath xmlns:m="http://schemas.openxmlformats.org/officeDocument/2006/math">
                    <m:r>
                      <a:rPr lang="fr-FR" b="0" i="1" smtClean="0">
                        <a:latin typeface="Cambria Math" panose="02040503050406030204" pitchFamily="18" charset="0"/>
                      </a:rPr>
                      <m:t>𝐸</m:t>
                    </m:r>
                    <m:r>
                      <a:rPr lang="fr-FR" b="0" i="1" smtClean="0">
                        <a:latin typeface="Cambria Math" panose="02040503050406030204" pitchFamily="18" charset="0"/>
                      </a:rPr>
                      <m:t>°=</m:t>
                    </m:r>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𝑡</m:t>
                            </m:r>
                          </m:e>
                          <m:sub>
                            <m:r>
                              <a:rPr lang="fr-FR" b="0" i="1" smtClean="0">
                                <a:latin typeface="Cambria Math" panose="02040503050406030204" pitchFamily="18" charset="0"/>
                              </a:rPr>
                              <m:t>𝑚</m:t>
                            </m:r>
                            <m:r>
                              <a:rPr lang="fr-FR" b="0" i="1" smtClean="0">
                                <a:latin typeface="Cambria Math" panose="02040503050406030204" pitchFamily="18" charset="0"/>
                              </a:rPr>
                              <m:t>é</m:t>
                            </m:r>
                            <m:r>
                              <a:rPr lang="fr-FR" b="0" i="1" smtClean="0">
                                <a:latin typeface="Cambria Math" panose="02040503050406030204" pitchFamily="18" charset="0"/>
                              </a:rPr>
                              <m:t>𝑙𝑎𝑛𝑔𝑒</m:t>
                            </m:r>
                          </m:sub>
                        </m:sSub>
                      </m:num>
                      <m:den>
                        <m:sSub>
                          <m:sSubPr>
                            <m:ctrlPr>
                              <a:rPr lang="fr-FR" b="0" i="1" smtClean="0">
                                <a:latin typeface="Cambria Math" panose="02040503050406030204" pitchFamily="18" charset="0"/>
                              </a:rPr>
                            </m:ctrlPr>
                          </m:sSubPr>
                          <m:e>
                            <m:r>
                              <a:rPr lang="fr-FR" b="0" i="1" smtClean="0">
                                <a:latin typeface="Cambria Math" panose="02040503050406030204" pitchFamily="18" charset="0"/>
                              </a:rPr>
                              <m:t>𝑡</m:t>
                            </m:r>
                          </m:e>
                          <m:sub>
                            <m:r>
                              <a:rPr lang="fr-FR" b="0" i="1" smtClean="0">
                                <a:latin typeface="Cambria Math" panose="02040503050406030204" pitchFamily="18" charset="0"/>
                              </a:rPr>
                              <m:t>𝑒𝑎𝑢</m:t>
                            </m:r>
                          </m:sub>
                        </m:sSub>
                      </m:den>
                    </m:f>
                    <m:r>
                      <a:rPr lang="fr-FR" b="0" i="1" smtClean="0">
                        <a:latin typeface="Cambria Math" panose="02040503050406030204" pitchFamily="18" charset="0"/>
                      </a:rPr>
                      <m:t>⇒</m:t>
                    </m:r>
                    <m:r>
                      <a:rPr lang="fr-FR" b="0" i="1" smtClean="0">
                        <a:latin typeface="Cambria Math" panose="02040503050406030204" pitchFamily="18" charset="0"/>
                      </a:rPr>
                      <m:t>𝐸</m:t>
                    </m:r>
                    <m:r>
                      <a:rPr lang="fr-FR" b="0" i="1" smtClean="0">
                        <a:latin typeface="Cambria Math" panose="02040503050406030204" pitchFamily="18" charset="0"/>
                      </a:rPr>
                      <m:t>° ≈1,31 ±1</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×10</m:t>
                        </m:r>
                      </m:e>
                      <m:sup>
                        <m:r>
                          <a:rPr lang="fr-FR" b="0" i="1" smtClean="0">
                            <a:latin typeface="Cambria Math" panose="02040503050406030204" pitchFamily="18" charset="0"/>
                            <a:ea typeface="Cambria Math" panose="02040503050406030204" pitchFamily="18" charset="0"/>
                          </a:rPr>
                          <m:t>−4</m:t>
                        </m:r>
                      </m:sup>
                    </m:sSup>
                  </m:oMath>
                </a14:m>
                <a:endParaRPr lang="fr-FR" b="0" dirty="0">
                  <a:latin typeface="Arial Nova Light" panose="020B0304020202020204" pitchFamily="34" charset="0"/>
                </a:endParaRPr>
              </a:p>
              <a:p>
                <a:r>
                  <a:rPr lang="fr-FR" dirty="0">
                    <a:latin typeface="Arial Nova Light" panose="020B0304020202020204" pitchFamily="34" charset="0"/>
                  </a:rPr>
                  <a:t>Viscosité cinématique (</a:t>
                </a:r>
                <a:r>
                  <a:rPr lang="fr-FR" dirty="0" err="1">
                    <a:latin typeface="Arial Nova Light" panose="020B0304020202020204" pitchFamily="34" charset="0"/>
                  </a:rPr>
                  <a:t>cSt</a:t>
                </a:r>
                <a:r>
                  <a:rPr lang="fr-FR" dirty="0">
                    <a:latin typeface="Arial Nova Light" panose="020B0304020202020204" pitchFamily="34" charset="0"/>
                  </a:rPr>
                  <a:t>) : </a:t>
                </a:r>
                <a14:m>
                  <m:oMath xmlns:m="http://schemas.openxmlformats.org/officeDocument/2006/math">
                    <m:r>
                      <a:rPr lang="fr-FR" i="1">
                        <a:latin typeface="Cambria Math" panose="02040503050406030204" pitchFamily="18" charset="0"/>
                      </a:rPr>
                      <m:t>𝑣</m:t>
                    </m:r>
                    <m:r>
                      <a:rPr lang="fr-FR" b="0" i="1" smtClean="0">
                        <a:latin typeface="Cambria Math" panose="02040503050406030204" pitchFamily="18" charset="0"/>
                      </a:rPr>
                      <m:t>= 7,32 ∗</m:t>
                    </m:r>
                    <m:r>
                      <a:rPr lang="fr-FR" b="0" i="1" smtClean="0">
                        <a:latin typeface="Cambria Math" panose="02040503050406030204" pitchFamily="18" charset="0"/>
                      </a:rPr>
                      <m:t>𝐸</m:t>
                    </m:r>
                    <m:r>
                      <a:rPr lang="fr-FR" b="0" i="1" smtClean="0">
                        <a:latin typeface="Cambria Math" panose="02040503050406030204" pitchFamily="18" charset="0"/>
                      </a:rPr>
                      <m:t>° −</m:t>
                    </m:r>
                    <m:f>
                      <m:fPr>
                        <m:ctrlPr>
                          <a:rPr lang="fr-FR" b="0" i="1" smtClean="0">
                            <a:latin typeface="Cambria Math" panose="02040503050406030204" pitchFamily="18" charset="0"/>
                          </a:rPr>
                        </m:ctrlPr>
                      </m:fPr>
                      <m:num>
                        <m:r>
                          <a:rPr lang="fr-FR" b="0" i="1" smtClean="0">
                            <a:latin typeface="Cambria Math" panose="02040503050406030204" pitchFamily="18" charset="0"/>
                          </a:rPr>
                          <m:t>6,31</m:t>
                        </m:r>
                      </m:num>
                      <m:den>
                        <m:r>
                          <a:rPr lang="fr-FR" b="0" i="1" smtClean="0">
                            <a:latin typeface="Cambria Math" panose="02040503050406030204" pitchFamily="18" charset="0"/>
                          </a:rPr>
                          <m:t>𝐸</m:t>
                        </m:r>
                        <m:r>
                          <a:rPr lang="fr-FR" b="0" i="1" smtClean="0">
                            <a:latin typeface="Cambria Math" panose="02040503050406030204" pitchFamily="18" charset="0"/>
                          </a:rPr>
                          <m:t>°</m:t>
                        </m:r>
                      </m:den>
                    </m:f>
                    <m:r>
                      <a:rPr lang="fr-FR" b="0" i="1" smtClean="0">
                        <a:latin typeface="Cambria Math" panose="02040503050406030204" pitchFamily="18" charset="0"/>
                      </a:rPr>
                      <m:t>⇒</m:t>
                    </m:r>
                    <m:r>
                      <a:rPr lang="fr-FR" i="1">
                        <a:latin typeface="Cambria Math" panose="02040503050406030204" pitchFamily="18" charset="0"/>
                      </a:rPr>
                      <m:t>𝑣</m:t>
                    </m:r>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rPr>
                      <m:t>4,73 </m:t>
                    </m:r>
                    <m:r>
                      <a:rPr lang="fr-FR" b="0" i="1" smtClean="0">
                        <a:latin typeface="Cambria Math" panose="02040503050406030204" pitchFamily="18" charset="0"/>
                      </a:rPr>
                      <m:t>𝑐𝑆𝑡</m:t>
                    </m:r>
                  </m:oMath>
                </a14:m>
                <a:r>
                  <a:rPr lang="fr-FR" dirty="0">
                    <a:latin typeface="Arial Nova Light" panose="020B0304020202020204" pitchFamily="34" charset="0"/>
                  </a:rPr>
                  <a:t> </a:t>
                </a:r>
              </a:p>
              <a:p>
                <a:r>
                  <a:rPr lang="fr-FR" dirty="0">
                    <a:latin typeface="Arial Nova Light" panose="020B0304020202020204" pitchFamily="34" charset="0"/>
                  </a:rPr>
                  <a:t>Viscosité dynamique (Pl) : </a:t>
                </a:r>
                <a14:m>
                  <m:oMath xmlns:m="http://schemas.openxmlformats.org/officeDocument/2006/math">
                    <m:r>
                      <a:rPr lang="fr-FR" i="1">
                        <a:latin typeface="Cambria Math" panose="02040503050406030204" pitchFamily="18" charset="0"/>
                      </a:rPr>
                      <m:t>𝜂</m:t>
                    </m:r>
                    <m:r>
                      <a:rPr lang="fr-FR" i="1">
                        <a:latin typeface="Cambria Math" panose="02040503050406030204" pitchFamily="18" charset="0"/>
                      </a:rPr>
                      <m:t>=</m:t>
                    </m:r>
                    <m:r>
                      <a:rPr lang="fr-FR" i="1">
                        <a:latin typeface="Cambria Math" panose="02040503050406030204" pitchFamily="18" charset="0"/>
                      </a:rPr>
                      <m:t>𝜌</m:t>
                    </m:r>
                    <m:r>
                      <a:rPr lang="fr-FR" i="1">
                        <a:latin typeface="Cambria Math" panose="02040503050406030204" pitchFamily="18" charset="0"/>
                      </a:rPr>
                      <m:t>⋅</m:t>
                    </m:r>
                    <m:r>
                      <a:rPr lang="fr-FR" i="1">
                        <a:latin typeface="Cambria Math" panose="02040503050406030204" pitchFamily="18" charset="0"/>
                      </a:rPr>
                      <m:t>𝑣</m:t>
                    </m:r>
                    <m:r>
                      <a:rPr lang="fr-FR" b="0" i="1" smtClean="0">
                        <a:latin typeface="Cambria Math" panose="02040503050406030204" pitchFamily="18" charset="0"/>
                      </a:rPr>
                      <m:t>⇒</m:t>
                    </m:r>
                    <m:r>
                      <a:rPr lang="fr-FR" i="1">
                        <a:latin typeface="Cambria Math" panose="02040503050406030204" pitchFamily="18" charset="0"/>
                      </a:rPr>
                      <m:t>𝜂</m:t>
                    </m:r>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rPr>
                      <m:t>0,0052 </m:t>
                    </m:r>
                    <m:r>
                      <a:rPr lang="fr-FR" b="0" i="1" smtClean="0">
                        <a:latin typeface="Cambria Math" panose="02040503050406030204" pitchFamily="18" charset="0"/>
                      </a:rPr>
                      <m:t>𝑃𝑙</m:t>
                    </m:r>
                  </m:oMath>
                </a14:m>
                <a:r>
                  <a:rPr lang="fr-FR" dirty="0">
                    <a:latin typeface="Arial Nova Light" panose="020B0304020202020204" pitchFamily="34" charset="0"/>
                  </a:rPr>
                  <a:t> </a:t>
                </a:r>
              </a:p>
            </p:txBody>
          </p:sp>
        </mc:Choice>
        <mc:Fallback xmlns="">
          <p:sp>
            <p:nvSpPr>
              <p:cNvPr id="19" name="ZoneTexte 18">
                <a:extLst>
                  <a:ext uri="{FF2B5EF4-FFF2-40B4-BE49-F238E27FC236}">
                    <a16:creationId xmlns:a16="http://schemas.microsoft.com/office/drawing/2014/main" id="{7948F60F-0B55-EE5B-9A2D-B9143E77A23E}"/>
                  </a:ext>
                </a:extLst>
              </p:cNvPr>
              <p:cNvSpPr txBox="1">
                <a:spLocks noRot="1" noChangeAspect="1" noMove="1" noResize="1" noEditPoints="1" noAdjustHandles="1" noChangeArrowheads="1" noChangeShapeType="1" noTextEdit="1"/>
              </p:cNvSpPr>
              <p:nvPr/>
            </p:nvSpPr>
            <p:spPr>
              <a:xfrm>
                <a:off x="274320" y="3726998"/>
                <a:ext cx="6742487" cy="1203278"/>
              </a:xfrm>
              <a:prstGeom prst="rect">
                <a:avLst/>
              </a:prstGeom>
              <a:blipFill>
                <a:blip r:embed="rId3"/>
                <a:stretch>
                  <a:fillRect l="-723" b="-7071"/>
                </a:stretch>
              </a:blipFill>
            </p:spPr>
            <p:txBody>
              <a:bodyPr/>
              <a:lstStyle/>
              <a:p>
                <a:r>
                  <a:rPr lang="fr-FR">
                    <a:noFill/>
                  </a:rPr>
                  <a:t> </a:t>
                </a:r>
              </a:p>
            </p:txBody>
          </p:sp>
        </mc:Fallback>
      </mc:AlternateContent>
      <p:sp>
        <p:nvSpPr>
          <p:cNvPr id="10" name="Rectangle 9">
            <a:extLst>
              <a:ext uri="{FF2B5EF4-FFF2-40B4-BE49-F238E27FC236}">
                <a16:creationId xmlns:a16="http://schemas.microsoft.com/office/drawing/2014/main" id="{DB216071-D225-5E48-E6B5-CF8C6C33CFC0}"/>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1" name="Rectangle 10">
            <a:extLst>
              <a:ext uri="{FF2B5EF4-FFF2-40B4-BE49-F238E27FC236}">
                <a16:creationId xmlns:a16="http://schemas.microsoft.com/office/drawing/2014/main" id="{3B1E6120-AE64-E3BB-3F52-4634266D2B21}"/>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35 / 35</a:t>
            </a:r>
          </a:p>
        </p:txBody>
      </p:sp>
    </p:spTree>
    <p:extLst>
      <p:ext uri="{BB962C8B-B14F-4D97-AF65-F5344CB8AC3E}">
        <p14:creationId xmlns:p14="http://schemas.microsoft.com/office/powerpoint/2010/main" val="19214976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D7714-EBC5-B7B9-C705-120E4CEFE135}"/>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FBCA2660-587B-E98F-5E39-140A307A0B92}"/>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36 / 36</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E8A40D47-3812-64D1-F0E9-9CC9CDAA2061}"/>
                  </a:ext>
                </a:extLst>
              </p:cNvPr>
              <p:cNvSpPr txBox="1"/>
              <p:nvPr/>
            </p:nvSpPr>
            <p:spPr>
              <a:xfrm>
                <a:off x="57756" y="355726"/>
                <a:ext cx="5634106" cy="1203278"/>
              </a:xfrm>
              <a:prstGeom prst="rect">
                <a:avLst/>
              </a:prstGeom>
              <a:noFill/>
            </p:spPr>
            <p:txBody>
              <a:bodyPr wrap="none" rtlCol="0">
                <a:spAutoFit/>
              </a:bodyPr>
              <a:lstStyle/>
              <a:p>
                <a:r>
                  <a:rPr lang="fr-FR" b="0" dirty="0">
                    <a:latin typeface="Arial Nova Light" panose="020B0304020202020204" pitchFamily="34" charset="0"/>
                  </a:rPr>
                  <a:t>Degré d’</a:t>
                </a:r>
                <a:r>
                  <a:rPr lang="fr-FR" b="0" dirty="0" err="1">
                    <a:latin typeface="Arial Nova Light" panose="020B0304020202020204" pitchFamily="34" charset="0"/>
                  </a:rPr>
                  <a:t>Engler</a:t>
                </a:r>
                <a:r>
                  <a:rPr lang="fr-FR" b="0" dirty="0">
                    <a:latin typeface="Arial Nova Light" panose="020B0304020202020204" pitchFamily="34" charset="0"/>
                  </a:rPr>
                  <a:t> : </a:t>
                </a:r>
                <a14:m>
                  <m:oMath xmlns:m="http://schemas.openxmlformats.org/officeDocument/2006/math">
                    <m:r>
                      <a:rPr lang="fr-FR" b="0" i="1" smtClean="0">
                        <a:latin typeface="Cambria Math" panose="02040503050406030204" pitchFamily="18" charset="0"/>
                      </a:rPr>
                      <m:t>𝐸</m:t>
                    </m:r>
                    <m:r>
                      <a:rPr lang="fr-FR" b="0" i="1" smtClean="0">
                        <a:latin typeface="Cambria Math" panose="02040503050406030204" pitchFamily="18" charset="0"/>
                      </a:rPr>
                      <m:t>°=</m:t>
                    </m:r>
                    <m:f>
                      <m:fPr>
                        <m:ctrlPr>
                          <a:rPr lang="fr-FR" b="0" i="1" smtClean="0">
                            <a:latin typeface="Cambria Math" panose="02040503050406030204" pitchFamily="18" charset="0"/>
                          </a:rPr>
                        </m:ctrlPr>
                      </m:fPr>
                      <m:num>
                        <m:sSub>
                          <m:sSubPr>
                            <m:ctrlPr>
                              <a:rPr lang="fr-FR" b="0" i="1" smtClean="0">
                                <a:latin typeface="Cambria Math" panose="02040503050406030204" pitchFamily="18" charset="0"/>
                              </a:rPr>
                            </m:ctrlPr>
                          </m:sSubPr>
                          <m:e>
                            <m:r>
                              <a:rPr lang="fr-FR" b="0" i="1" smtClean="0">
                                <a:latin typeface="Cambria Math" panose="02040503050406030204" pitchFamily="18" charset="0"/>
                              </a:rPr>
                              <m:t>𝑡</m:t>
                            </m:r>
                          </m:e>
                          <m:sub>
                            <m:r>
                              <a:rPr lang="fr-FR" b="0" i="1" smtClean="0">
                                <a:latin typeface="Cambria Math" panose="02040503050406030204" pitchFamily="18" charset="0"/>
                              </a:rPr>
                              <m:t>𝑚</m:t>
                            </m:r>
                            <m:r>
                              <a:rPr lang="fr-FR" b="0" i="1" smtClean="0">
                                <a:latin typeface="Cambria Math" panose="02040503050406030204" pitchFamily="18" charset="0"/>
                              </a:rPr>
                              <m:t>é</m:t>
                            </m:r>
                            <m:r>
                              <a:rPr lang="fr-FR" b="0" i="1" smtClean="0">
                                <a:latin typeface="Cambria Math" panose="02040503050406030204" pitchFamily="18" charset="0"/>
                              </a:rPr>
                              <m:t>𝑙𝑎𝑛𝑔𝑒</m:t>
                            </m:r>
                          </m:sub>
                        </m:sSub>
                      </m:num>
                      <m:den>
                        <m:sSub>
                          <m:sSubPr>
                            <m:ctrlPr>
                              <a:rPr lang="fr-FR" b="0" i="1" smtClean="0">
                                <a:latin typeface="Cambria Math" panose="02040503050406030204" pitchFamily="18" charset="0"/>
                              </a:rPr>
                            </m:ctrlPr>
                          </m:sSubPr>
                          <m:e>
                            <m:r>
                              <a:rPr lang="fr-FR" b="0" i="1" smtClean="0">
                                <a:latin typeface="Cambria Math" panose="02040503050406030204" pitchFamily="18" charset="0"/>
                              </a:rPr>
                              <m:t>𝑡</m:t>
                            </m:r>
                          </m:e>
                          <m:sub>
                            <m:r>
                              <a:rPr lang="fr-FR" b="0" i="1" smtClean="0">
                                <a:latin typeface="Cambria Math" panose="02040503050406030204" pitchFamily="18" charset="0"/>
                              </a:rPr>
                              <m:t>𝑒𝑎𝑢</m:t>
                            </m:r>
                          </m:sub>
                        </m:sSub>
                      </m:den>
                    </m:f>
                    <m:r>
                      <a:rPr lang="fr-FR" b="0" i="1" smtClean="0">
                        <a:latin typeface="Cambria Math" panose="02040503050406030204" pitchFamily="18" charset="0"/>
                      </a:rPr>
                      <m:t>⇒</m:t>
                    </m:r>
                    <m:r>
                      <a:rPr lang="fr-FR" b="0" i="1" smtClean="0">
                        <a:latin typeface="Cambria Math" panose="02040503050406030204" pitchFamily="18" charset="0"/>
                      </a:rPr>
                      <m:t>𝐸</m:t>
                    </m:r>
                    <m:r>
                      <a:rPr lang="fr-FR" b="0" i="1" smtClean="0">
                        <a:latin typeface="Cambria Math" panose="02040503050406030204" pitchFamily="18" charset="0"/>
                      </a:rPr>
                      <m:t>° ≈1,31 ±1</m:t>
                    </m:r>
                    <m:sSup>
                      <m:sSupPr>
                        <m:ctrlPr>
                          <a:rPr lang="fr-FR" b="0" i="1" smtClean="0">
                            <a:latin typeface="Cambria Math" panose="02040503050406030204" pitchFamily="18" charset="0"/>
                            <a:ea typeface="Cambria Math" panose="02040503050406030204" pitchFamily="18" charset="0"/>
                          </a:rPr>
                        </m:ctrlPr>
                      </m:sSupPr>
                      <m:e>
                        <m:r>
                          <a:rPr lang="fr-FR" b="0" i="1" smtClean="0">
                            <a:latin typeface="Cambria Math" panose="02040503050406030204" pitchFamily="18" charset="0"/>
                            <a:ea typeface="Cambria Math" panose="02040503050406030204" pitchFamily="18" charset="0"/>
                          </a:rPr>
                          <m:t>×10</m:t>
                        </m:r>
                      </m:e>
                      <m:sup>
                        <m:r>
                          <a:rPr lang="fr-FR" b="0" i="1" smtClean="0">
                            <a:latin typeface="Cambria Math" panose="02040503050406030204" pitchFamily="18" charset="0"/>
                            <a:ea typeface="Cambria Math" panose="02040503050406030204" pitchFamily="18" charset="0"/>
                          </a:rPr>
                          <m:t>−4</m:t>
                        </m:r>
                      </m:sup>
                    </m:sSup>
                  </m:oMath>
                </a14:m>
                <a:endParaRPr lang="fr-FR" b="0" dirty="0">
                  <a:latin typeface="Arial Nova Light" panose="020B0304020202020204" pitchFamily="34" charset="0"/>
                </a:endParaRPr>
              </a:p>
              <a:p>
                <a:r>
                  <a:rPr lang="fr-FR" dirty="0">
                    <a:latin typeface="Arial Nova Light" panose="020B0304020202020204" pitchFamily="34" charset="0"/>
                  </a:rPr>
                  <a:t>Viscosité cinématique (</a:t>
                </a:r>
                <a:r>
                  <a:rPr lang="fr-FR" dirty="0" err="1">
                    <a:latin typeface="Arial Nova Light" panose="020B0304020202020204" pitchFamily="34" charset="0"/>
                  </a:rPr>
                  <a:t>cSt</a:t>
                </a:r>
                <a:r>
                  <a:rPr lang="fr-FR" dirty="0">
                    <a:latin typeface="Arial Nova Light" panose="020B0304020202020204" pitchFamily="34" charset="0"/>
                  </a:rPr>
                  <a:t>) : </a:t>
                </a:r>
                <a14:m>
                  <m:oMath xmlns:m="http://schemas.openxmlformats.org/officeDocument/2006/math">
                    <m:r>
                      <a:rPr lang="fr-FR" i="1">
                        <a:latin typeface="Cambria Math" panose="02040503050406030204" pitchFamily="18" charset="0"/>
                      </a:rPr>
                      <m:t>𝑣</m:t>
                    </m:r>
                    <m:r>
                      <a:rPr lang="fr-FR" b="0" i="1" smtClean="0">
                        <a:latin typeface="Cambria Math" panose="02040503050406030204" pitchFamily="18" charset="0"/>
                      </a:rPr>
                      <m:t>= 7,32 ∗</m:t>
                    </m:r>
                    <m:r>
                      <a:rPr lang="fr-FR" b="0" i="1" smtClean="0">
                        <a:latin typeface="Cambria Math" panose="02040503050406030204" pitchFamily="18" charset="0"/>
                      </a:rPr>
                      <m:t>𝐸</m:t>
                    </m:r>
                    <m:r>
                      <a:rPr lang="fr-FR" b="0" i="1" smtClean="0">
                        <a:latin typeface="Cambria Math" panose="02040503050406030204" pitchFamily="18" charset="0"/>
                      </a:rPr>
                      <m:t>° −</m:t>
                    </m:r>
                    <m:f>
                      <m:fPr>
                        <m:ctrlPr>
                          <a:rPr lang="fr-FR" b="0" i="1" smtClean="0">
                            <a:latin typeface="Cambria Math" panose="02040503050406030204" pitchFamily="18" charset="0"/>
                          </a:rPr>
                        </m:ctrlPr>
                      </m:fPr>
                      <m:num>
                        <m:r>
                          <a:rPr lang="fr-FR" b="0" i="1" smtClean="0">
                            <a:latin typeface="Cambria Math" panose="02040503050406030204" pitchFamily="18" charset="0"/>
                          </a:rPr>
                          <m:t>6,31</m:t>
                        </m:r>
                      </m:num>
                      <m:den>
                        <m:r>
                          <a:rPr lang="fr-FR" b="0" i="1" smtClean="0">
                            <a:latin typeface="Cambria Math" panose="02040503050406030204" pitchFamily="18" charset="0"/>
                          </a:rPr>
                          <m:t>𝐸</m:t>
                        </m:r>
                        <m:r>
                          <a:rPr lang="fr-FR" b="0" i="1" smtClean="0">
                            <a:latin typeface="Cambria Math" panose="02040503050406030204" pitchFamily="18" charset="0"/>
                          </a:rPr>
                          <m:t>°</m:t>
                        </m:r>
                      </m:den>
                    </m:f>
                  </m:oMath>
                </a14:m>
                <a:endParaRPr lang="fr-FR" dirty="0">
                  <a:latin typeface="Arial Nova Light" panose="020B0304020202020204" pitchFamily="34" charset="0"/>
                </a:endParaRPr>
              </a:p>
              <a:p>
                <a:r>
                  <a:rPr lang="fr-FR" dirty="0">
                    <a:latin typeface="Arial Nova Light" panose="020B0304020202020204" pitchFamily="34" charset="0"/>
                  </a:rPr>
                  <a:t>Viscosité dynamique (Pl) : </a:t>
                </a:r>
                <a14:m>
                  <m:oMath xmlns:m="http://schemas.openxmlformats.org/officeDocument/2006/math">
                    <m:r>
                      <a:rPr lang="fr-FR" i="1">
                        <a:latin typeface="Cambria Math" panose="02040503050406030204" pitchFamily="18" charset="0"/>
                      </a:rPr>
                      <m:t>𝜂</m:t>
                    </m:r>
                    <m:r>
                      <a:rPr lang="fr-FR" i="1">
                        <a:latin typeface="Cambria Math" panose="02040503050406030204" pitchFamily="18" charset="0"/>
                      </a:rPr>
                      <m:t>=</m:t>
                    </m:r>
                    <m:r>
                      <a:rPr lang="fr-FR" i="1">
                        <a:latin typeface="Cambria Math" panose="02040503050406030204" pitchFamily="18" charset="0"/>
                      </a:rPr>
                      <m:t>𝜌</m:t>
                    </m:r>
                    <m:r>
                      <a:rPr lang="fr-FR" i="1">
                        <a:latin typeface="Cambria Math" panose="02040503050406030204" pitchFamily="18" charset="0"/>
                      </a:rPr>
                      <m:t>⋅</m:t>
                    </m:r>
                    <m:r>
                      <a:rPr lang="fr-FR" i="1">
                        <a:latin typeface="Cambria Math" panose="02040503050406030204" pitchFamily="18" charset="0"/>
                      </a:rPr>
                      <m:t>𝑣</m:t>
                    </m:r>
                    <m:r>
                      <a:rPr lang="fr-FR" b="0" i="1" smtClean="0">
                        <a:latin typeface="Cambria Math" panose="02040503050406030204" pitchFamily="18" charset="0"/>
                      </a:rPr>
                      <m:t>⇒</m:t>
                    </m:r>
                    <m:r>
                      <a:rPr lang="fr-FR" i="1">
                        <a:latin typeface="Cambria Math" panose="02040503050406030204" pitchFamily="18" charset="0"/>
                      </a:rPr>
                      <m:t>𝜂</m:t>
                    </m:r>
                    <m:r>
                      <a:rPr lang="fr-FR" i="1">
                        <a:latin typeface="Cambria Math" panose="02040503050406030204" pitchFamily="18" charset="0"/>
                        <a:ea typeface="Cambria Math" panose="02040503050406030204" pitchFamily="18" charset="0"/>
                      </a:rPr>
                      <m:t>≈</m:t>
                    </m:r>
                    <m:r>
                      <a:rPr lang="fr-FR" b="0" i="1" smtClean="0">
                        <a:latin typeface="Cambria Math" panose="02040503050406030204" pitchFamily="18" charset="0"/>
                      </a:rPr>
                      <m:t>0,0052 </m:t>
                    </m:r>
                    <m:r>
                      <a:rPr lang="fr-FR" b="0" i="1" smtClean="0">
                        <a:latin typeface="Cambria Math" panose="02040503050406030204" pitchFamily="18" charset="0"/>
                      </a:rPr>
                      <m:t>𝑃𝑙</m:t>
                    </m:r>
                  </m:oMath>
                </a14:m>
                <a:r>
                  <a:rPr lang="fr-FR" dirty="0">
                    <a:latin typeface="Arial Nova Light" panose="020B0304020202020204" pitchFamily="34" charset="0"/>
                  </a:rPr>
                  <a:t> </a:t>
                </a:r>
              </a:p>
            </p:txBody>
          </p:sp>
        </mc:Choice>
        <mc:Fallback xmlns="">
          <p:sp>
            <p:nvSpPr>
              <p:cNvPr id="11" name="ZoneTexte 10">
                <a:extLst>
                  <a:ext uri="{FF2B5EF4-FFF2-40B4-BE49-F238E27FC236}">
                    <a16:creationId xmlns:a16="http://schemas.microsoft.com/office/drawing/2014/main" id="{E8A40D47-3812-64D1-F0E9-9CC9CDAA2061}"/>
                  </a:ext>
                </a:extLst>
              </p:cNvPr>
              <p:cNvSpPr txBox="1">
                <a:spLocks noRot="1" noChangeAspect="1" noMove="1" noResize="1" noEditPoints="1" noAdjustHandles="1" noChangeArrowheads="1" noChangeShapeType="1" noTextEdit="1"/>
              </p:cNvSpPr>
              <p:nvPr/>
            </p:nvSpPr>
            <p:spPr>
              <a:xfrm>
                <a:off x="57756" y="355726"/>
                <a:ext cx="5634106" cy="1203278"/>
              </a:xfrm>
              <a:prstGeom prst="rect">
                <a:avLst/>
              </a:prstGeom>
              <a:blipFill>
                <a:blip r:embed="rId3"/>
                <a:stretch>
                  <a:fillRect l="-865" b="-707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BF133141-3461-9709-55B6-512BCD7525E2}"/>
                  </a:ext>
                </a:extLst>
              </p:cNvPr>
              <p:cNvSpPr txBox="1"/>
              <p:nvPr/>
            </p:nvSpPr>
            <p:spPr>
              <a:xfrm>
                <a:off x="0" y="1988922"/>
                <a:ext cx="8240846" cy="98405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𝛿</m:t>
                              </m:r>
                              <m:sSup>
                                <m:sSupPr>
                                  <m:ctrlPr>
                                    <a:rPr lang="fr-FR" i="1" smtClean="0">
                                      <a:solidFill>
                                        <a:schemeClr val="tx1"/>
                                      </a:solidFill>
                                      <a:latin typeface="Cambria Math" panose="02040503050406030204" pitchFamily="18" charset="0"/>
                                    </a:rPr>
                                  </m:ctrlPr>
                                </m:sSupPr>
                                <m:e>
                                  <m:r>
                                    <a:rPr lang="fr-FR" i="1" smtClean="0">
                                      <a:solidFill>
                                        <a:schemeClr val="tx1"/>
                                      </a:solidFill>
                                      <a:latin typeface="Cambria Math" panose="02040503050406030204" pitchFamily="18" charset="0"/>
                                    </a:rPr>
                                    <m:t>𝐸</m:t>
                                  </m:r>
                                </m:e>
                                <m:sup>
                                  <m:r>
                                    <a:rPr lang="fr-FR" i="1" smtClean="0">
                                      <a:solidFill>
                                        <a:schemeClr val="tx1"/>
                                      </a:solidFill>
                                      <a:latin typeface="Cambria Math" panose="02040503050406030204" pitchFamily="18" charset="0"/>
                                    </a:rPr>
                                    <m:t>0</m:t>
                                  </m:r>
                                </m:sup>
                              </m:sSup>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d>
                        <m:dPr>
                          <m:ctrlPr>
                            <a:rPr lang="fr-FR" i="1" smtClean="0">
                              <a:solidFill>
                                <a:schemeClr val="tx1"/>
                              </a:solidFill>
                              <a:latin typeface="Cambria Math" panose="02040503050406030204" pitchFamily="18" charset="0"/>
                            </a:rPr>
                          </m:ctrlPr>
                        </m:dPr>
                        <m:e>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2,9×</m:t>
                                      </m:r>
                                      <m:sSup>
                                        <m:sSupPr>
                                          <m:ctrlPr>
                                            <a:rPr lang="fr-FR" i="1" smtClean="0">
                                              <a:solidFill>
                                                <a:schemeClr val="tx1"/>
                                              </a:solidFill>
                                              <a:latin typeface="Cambria Math" panose="02040503050406030204" pitchFamily="18" charset="0"/>
                                            </a:rPr>
                                          </m:ctrlPr>
                                        </m:sSupPr>
                                        <m:e>
                                          <m:r>
                                            <a:rPr lang="fr-FR" i="1" smtClean="0">
                                              <a:solidFill>
                                                <a:schemeClr val="tx1"/>
                                              </a:solidFill>
                                              <a:latin typeface="Cambria Math" panose="02040503050406030204" pitchFamily="18" charset="0"/>
                                            </a:rPr>
                                            <m:t>10</m:t>
                                          </m:r>
                                        </m:e>
                                        <m:sup>
                                          <m:r>
                                            <a:rPr lang="fr-FR" i="1" smtClean="0">
                                              <a:solidFill>
                                                <a:schemeClr val="tx1"/>
                                              </a:solidFill>
                                              <a:latin typeface="Cambria Math" panose="02040503050406030204" pitchFamily="18" charset="0"/>
                                            </a:rPr>
                                            <m:t>−3</m:t>
                                          </m:r>
                                        </m:sup>
                                      </m:sSup>
                                    </m:num>
                                    <m:den>
                                      <m:r>
                                        <a:rPr lang="fr-FR" i="1" smtClean="0">
                                          <a:solidFill>
                                            <a:schemeClr val="tx1"/>
                                          </a:solidFill>
                                          <a:latin typeface="Cambria Math" panose="02040503050406030204" pitchFamily="18" charset="0"/>
                                        </a:rPr>
                                        <m:t>64.604</m:t>
                                      </m:r>
                                    </m:den>
                                  </m:f>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−1×</m:t>
                                  </m:r>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2,9×</m:t>
                                      </m:r>
                                      <m:sSup>
                                        <m:sSupPr>
                                          <m:ctrlPr>
                                            <a:rPr lang="fr-FR" i="1" smtClean="0">
                                              <a:solidFill>
                                                <a:schemeClr val="tx1"/>
                                              </a:solidFill>
                                              <a:latin typeface="Cambria Math" panose="02040503050406030204" pitchFamily="18" charset="0"/>
                                            </a:rPr>
                                          </m:ctrlPr>
                                        </m:sSupPr>
                                        <m:e>
                                          <m:r>
                                            <a:rPr lang="fr-FR" i="1" smtClean="0">
                                              <a:solidFill>
                                                <a:schemeClr val="tx1"/>
                                              </a:solidFill>
                                              <a:latin typeface="Cambria Math" panose="02040503050406030204" pitchFamily="18" charset="0"/>
                                            </a:rPr>
                                            <m:t>10</m:t>
                                          </m:r>
                                        </m:e>
                                        <m:sup>
                                          <m:r>
                                            <a:rPr lang="fr-FR" i="1" smtClean="0">
                                              <a:solidFill>
                                                <a:schemeClr val="tx1"/>
                                              </a:solidFill>
                                              <a:latin typeface="Cambria Math" panose="02040503050406030204" pitchFamily="18" charset="0"/>
                                            </a:rPr>
                                            <m:t>−3</m:t>
                                          </m:r>
                                        </m:sup>
                                      </m:sSup>
                                    </m:num>
                                    <m:den>
                                      <m:r>
                                        <a:rPr lang="fr-FR" i="1" smtClean="0">
                                          <a:solidFill>
                                            <a:schemeClr val="tx1"/>
                                          </a:solidFill>
                                          <a:latin typeface="Cambria Math" panose="02040503050406030204" pitchFamily="18" charset="0"/>
                                        </a:rPr>
                                        <m:t>49,472</m:t>
                                      </m:r>
                                    </m:den>
                                  </m:f>
                                </m:e>
                              </m:d>
                            </m:e>
                            <m:sup>
                              <m:r>
                                <a:rPr lang="fr-FR" i="1" smtClean="0">
                                  <a:solidFill>
                                    <a:schemeClr val="tx1"/>
                                  </a:solidFill>
                                  <a:latin typeface="Cambria Math" panose="02040503050406030204" pitchFamily="18" charset="0"/>
                                </a:rPr>
                                <m:t>2</m:t>
                              </m:r>
                            </m:sup>
                          </m:sSup>
                        </m:e>
                      </m:d>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1,31</m:t>
                              </m:r>
                            </m:e>
                          </m:d>
                        </m:e>
                        <m:sup>
                          <m:r>
                            <a:rPr lang="fr-FR" i="1" smtClean="0">
                              <a:solidFill>
                                <a:schemeClr val="tx1"/>
                              </a:solidFill>
                              <a:latin typeface="Cambria Math" panose="02040503050406030204" pitchFamily="18" charset="0"/>
                            </a:rPr>
                            <m:t>2</m:t>
                          </m:r>
                        </m:sup>
                      </m:sSup>
                      <m:r>
                        <a:rPr lang="fr-FR" b="0" i="1"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𝜹</m:t>
                      </m:r>
                      <m:sSup>
                        <m:sSupPr>
                          <m:ctrlPr>
                            <a:rPr lang="fr-FR" b="1" i="1" dirty="0">
                              <a:solidFill>
                                <a:schemeClr val="tx1"/>
                              </a:solidFill>
                              <a:latin typeface="Cambria Math" panose="02040503050406030204" pitchFamily="18" charset="0"/>
                            </a:rPr>
                          </m:ctrlPr>
                        </m:sSupPr>
                        <m:e>
                          <m:r>
                            <a:rPr lang="fr-FR" b="1" i="1" dirty="0">
                              <a:solidFill>
                                <a:schemeClr val="tx1"/>
                              </a:solidFill>
                              <a:latin typeface="Cambria Math" panose="02040503050406030204" pitchFamily="18" charset="0"/>
                            </a:rPr>
                            <m:t>𝑬</m:t>
                          </m:r>
                        </m:e>
                        <m:sup>
                          <m:r>
                            <a:rPr lang="fr-FR" b="1" i="0" dirty="0">
                              <a:solidFill>
                                <a:schemeClr val="tx1"/>
                              </a:solidFill>
                              <a:latin typeface="Cambria Math" panose="02040503050406030204" pitchFamily="18" charset="0"/>
                            </a:rPr>
                            <m:t>𝟎</m:t>
                          </m:r>
                        </m:sup>
                      </m:sSup>
                      <m:r>
                        <a:rPr lang="fr-FR" b="1" i="0" dirty="0">
                          <a:solidFill>
                            <a:schemeClr val="tx1"/>
                          </a:solidFill>
                          <a:latin typeface="Cambria Math" panose="02040503050406030204" pitchFamily="18" charset="0"/>
                        </a:rPr>
                        <m:t>=</m:t>
                      </m:r>
                      <m:r>
                        <a:rPr lang="fr-FR" b="1" i="1" dirty="0" smtClean="0">
                          <a:solidFill>
                            <a:schemeClr val="tx1"/>
                          </a:solidFill>
                          <a:latin typeface="Cambria Math" panose="02040503050406030204" pitchFamily="18" charset="0"/>
                        </a:rPr>
                        <m:t>𝟏</m:t>
                      </m:r>
                      <m:r>
                        <a:rPr lang="fr-FR" b="1" i="1" dirty="0" smtClean="0">
                          <a:solidFill>
                            <a:schemeClr val="tx1"/>
                          </a:solidFill>
                          <a:latin typeface="Cambria Math" panose="02040503050406030204" pitchFamily="18" charset="0"/>
                          <a:ea typeface="Cambria Math" panose="02040503050406030204" pitchFamily="18" charset="0"/>
                        </a:rPr>
                        <m:t>×</m:t>
                      </m:r>
                      <m:sSup>
                        <m:sSupPr>
                          <m:ctrlPr>
                            <a:rPr lang="fr-FR" b="1" i="1" dirty="0">
                              <a:solidFill>
                                <a:schemeClr val="tx1"/>
                              </a:solidFill>
                              <a:latin typeface="Cambria Math" panose="02040503050406030204" pitchFamily="18" charset="0"/>
                            </a:rPr>
                          </m:ctrlPr>
                        </m:sSupPr>
                        <m:e>
                          <m:r>
                            <a:rPr lang="fr-FR" b="1" i="0" dirty="0">
                              <a:solidFill>
                                <a:schemeClr val="tx1"/>
                              </a:solidFill>
                              <a:latin typeface="Cambria Math" panose="02040503050406030204" pitchFamily="18" charset="0"/>
                            </a:rPr>
                            <m:t>𝟏𝟎</m:t>
                          </m:r>
                        </m:e>
                        <m:sup>
                          <m:r>
                            <a:rPr lang="fr-FR" b="1" i="0" dirty="0">
                              <a:solidFill>
                                <a:schemeClr val="tx1"/>
                              </a:solidFill>
                              <a:latin typeface="Cambria Math" panose="02040503050406030204" pitchFamily="18" charset="0"/>
                            </a:rPr>
                            <m:t>−</m:t>
                          </m:r>
                          <m:r>
                            <a:rPr lang="fr-FR" b="1" i="1" dirty="0" smtClean="0">
                              <a:solidFill>
                                <a:schemeClr val="tx1"/>
                              </a:solidFill>
                              <a:latin typeface="Cambria Math" panose="02040503050406030204" pitchFamily="18" charset="0"/>
                            </a:rPr>
                            <m:t>𝟒</m:t>
                          </m:r>
                        </m:sup>
                      </m:sSup>
                    </m:oMath>
                  </m:oMathPara>
                </a14:m>
                <a:endParaRPr lang="fr-FR" b="1" dirty="0">
                  <a:solidFill>
                    <a:schemeClr val="tx1"/>
                  </a:solidFill>
                </a:endParaRPr>
              </a:p>
            </p:txBody>
          </p:sp>
        </mc:Choice>
        <mc:Fallback xmlns="">
          <p:sp>
            <p:nvSpPr>
              <p:cNvPr id="3" name="ZoneTexte 2">
                <a:extLst>
                  <a:ext uri="{FF2B5EF4-FFF2-40B4-BE49-F238E27FC236}">
                    <a16:creationId xmlns:a16="http://schemas.microsoft.com/office/drawing/2014/main" id="{BF133141-3461-9709-55B6-512BCD7525E2}"/>
                  </a:ext>
                </a:extLst>
              </p:cNvPr>
              <p:cNvSpPr txBox="1">
                <a:spLocks noRot="1" noChangeAspect="1" noMove="1" noResize="1" noEditPoints="1" noAdjustHandles="1" noChangeArrowheads="1" noChangeShapeType="1" noTextEdit="1"/>
              </p:cNvSpPr>
              <p:nvPr/>
            </p:nvSpPr>
            <p:spPr>
              <a:xfrm>
                <a:off x="0" y="1988922"/>
                <a:ext cx="8240846" cy="98405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05B0FE04-EF17-322E-F3EE-0BCED1CEB993}"/>
                  </a:ext>
                </a:extLst>
              </p:cNvPr>
              <p:cNvSpPr txBox="1"/>
              <p:nvPr/>
            </p:nvSpPr>
            <p:spPr>
              <a:xfrm>
                <a:off x="0" y="3125450"/>
                <a:ext cx="9086244" cy="9106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𝑣</m:t>
                      </m:r>
                      <m:r>
                        <a:rPr lang="fr-FR" i="1" smtClean="0">
                          <a:solidFill>
                            <a:schemeClr val="tx1"/>
                          </a:solidFill>
                          <a:latin typeface="Cambria Math" panose="02040503050406030204" pitchFamily="18" charset="0"/>
                        </a:rPr>
                        <m:t>=</m:t>
                      </m:r>
                      <m:rad>
                        <m:radPr>
                          <m:degHide m:val="on"/>
                          <m:ctrlPr>
                            <a:rPr lang="fr-FR" i="1" smtClean="0">
                              <a:solidFill>
                                <a:schemeClr val="tx1"/>
                              </a:solidFill>
                              <a:latin typeface="Cambria Math" panose="02040503050406030204" pitchFamily="18" charset="0"/>
                            </a:rPr>
                          </m:ctrlPr>
                        </m:radPr>
                        <m:deg/>
                        <m:e>
                          <m:sSup>
                            <m:sSupPr>
                              <m:ctrlPr>
                                <a:rPr lang="fr-FR" i="1" smtClean="0">
                                  <a:solidFill>
                                    <a:schemeClr val="tx1"/>
                                  </a:solidFill>
                                  <a:latin typeface="Cambria Math" panose="02040503050406030204" pitchFamily="18" charset="0"/>
                                </a:rPr>
                              </m:ctrlPr>
                            </m:sSupPr>
                            <m:e>
                              <m:d>
                                <m:dPr>
                                  <m:begChr m:val="|"/>
                                  <m:endChr m:val="|"/>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𝑣</m:t>
                                      </m:r>
                                    </m:num>
                                    <m:den>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r>
                                            <a:rPr lang="fr-FR" i="1" smtClean="0">
                                              <a:solidFill>
                                                <a:schemeClr val="tx1"/>
                                              </a:solidFill>
                                              <a:latin typeface="Cambria Math" panose="02040503050406030204" pitchFamily="18" charset="0"/>
                                            </a:rPr>
                                            <m:t>𝐸</m:t>
                                          </m:r>
                                        </m:e>
                                        <m:sup>
                                          <m:r>
                                            <a:rPr lang="fr-FR" i="1" smtClean="0">
                                              <a:solidFill>
                                                <a:schemeClr val="tx1"/>
                                              </a:solidFill>
                                              <a:latin typeface="Cambria Math" panose="02040503050406030204" pitchFamily="18" charset="0"/>
                                            </a:rPr>
                                            <m:t>0</m:t>
                                          </m:r>
                                        </m:sup>
                                      </m:sSup>
                                    </m:den>
                                  </m:f>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𝛿</m:t>
                                  </m:r>
                                  <m:sSup>
                                    <m:sSupPr>
                                      <m:ctrlPr>
                                        <a:rPr lang="fr-FR" i="1" smtClean="0">
                                          <a:solidFill>
                                            <a:schemeClr val="tx1"/>
                                          </a:solidFill>
                                          <a:latin typeface="Cambria Math" panose="02040503050406030204" pitchFamily="18" charset="0"/>
                                        </a:rPr>
                                      </m:ctrlPr>
                                    </m:sSupPr>
                                    <m:e>
                                      <m:r>
                                        <a:rPr lang="fr-FR" i="1" smtClean="0">
                                          <a:solidFill>
                                            <a:schemeClr val="tx1"/>
                                          </a:solidFill>
                                          <a:latin typeface="Cambria Math" panose="02040503050406030204" pitchFamily="18" charset="0"/>
                                        </a:rPr>
                                        <m:t>𝐸</m:t>
                                      </m:r>
                                    </m:e>
                                    <m:sup>
                                      <m:r>
                                        <a:rPr lang="fr-FR" i="1" smtClean="0">
                                          <a:solidFill>
                                            <a:schemeClr val="tx1"/>
                                          </a:solidFill>
                                          <a:latin typeface="Cambria Math" panose="02040503050406030204" pitchFamily="18" charset="0"/>
                                        </a:rPr>
                                        <m:t>0</m:t>
                                      </m:r>
                                    </m:sup>
                                  </m:sSup>
                                </m:e>
                              </m:d>
                            </m:e>
                            <m:sup>
                              <m:r>
                                <a:rPr lang="fr-FR" i="1" smtClean="0">
                                  <a:solidFill>
                                    <a:schemeClr val="tx1"/>
                                  </a:solidFill>
                                  <a:latin typeface="Cambria Math" panose="02040503050406030204" pitchFamily="18" charset="0"/>
                                </a:rPr>
                                <m:t>2</m:t>
                              </m:r>
                            </m:sup>
                          </m:sSup>
                        </m:e>
                      </m:rad>
                      <m:r>
                        <a:rPr lang="fr-FR" b="0" i="0"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ea typeface="Cambria Math" panose="02040503050406030204" pitchFamily="18" charset="0"/>
                        </a:rPr>
                        <m:t>=</m:t>
                      </m:r>
                      <m:rad>
                        <m:radPr>
                          <m:degHide m:val="on"/>
                          <m:ctrlPr>
                            <a:rPr lang="fr-FR" i="1" dirty="0" smtClean="0">
                              <a:solidFill>
                                <a:schemeClr val="tx1"/>
                              </a:solidFill>
                              <a:latin typeface="Cambria Math" panose="02040503050406030204" pitchFamily="18" charset="0"/>
                            </a:rPr>
                          </m:ctrlPr>
                        </m:radPr>
                        <m:deg/>
                        <m:e>
                          <m:sSup>
                            <m:sSupPr>
                              <m:ctrlPr>
                                <a:rPr lang="fr-FR" i="1" dirty="0">
                                  <a:solidFill>
                                    <a:schemeClr val="tx1"/>
                                  </a:solidFill>
                                  <a:latin typeface="Cambria Math" panose="02040503050406030204" pitchFamily="18" charset="0"/>
                                </a:rPr>
                              </m:ctrlPr>
                            </m:sSupPr>
                            <m:e>
                              <m:d>
                                <m:dPr>
                                  <m:begChr m:val="|"/>
                                  <m:endChr m:val="|"/>
                                  <m:ctrlPr>
                                    <a:rPr lang="fr-FR" i="1" dirty="0">
                                      <a:solidFill>
                                        <a:schemeClr val="tx1"/>
                                      </a:solidFill>
                                      <a:latin typeface="Cambria Math" panose="02040503050406030204" pitchFamily="18" charset="0"/>
                                    </a:rPr>
                                  </m:ctrlPr>
                                </m:dPr>
                                <m:e>
                                  <m:r>
                                    <a:rPr lang="fr-FR" dirty="0">
                                      <a:solidFill>
                                        <a:schemeClr val="tx1"/>
                                      </a:solidFill>
                                      <a:latin typeface="Cambria Math" panose="02040503050406030204" pitchFamily="18" charset="0"/>
                                    </a:rPr>
                                    <m:t>7,32</m:t>
                                  </m:r>
                                  <m:r>
                                    <a:rPr lang="fr-FR" i="0" dirty="0">
                                      <a:solidFill>
                                        <a:schemeClr val="tx1"/>
                                      </a:solidFill>
                                      <a:latin typeface="Cambria Math" panose="02040503050406030204" pitchFamily="18" charset="0"/>
                                    </a:rPr>
                                    <m:t>+</m:t>
                                  </m:r>
                                  <m:f>
                                    <m:fPr>
                                      <m:ctrlPr>
                                        <a:rPr lang="fr-FR" i="1" dirty="0">
                                          <a:solidFill>
                                            <a:schemeClr val="tx1"/>
                                          </a:solidFill>
                                          <a:latin typeface="Cambria Math" panose="02040503050406030204" pitchFamily="18" charset="0"/>
                                        </a:rPr>
                                      </m:ctrlPr>
                                    </m:fPr>
                                    <m:num>
                                      <m:r>
                                        <a:rPr lang="fr-FR" i="0" dirty="0">
                                          <a:solidFill>
                                            <a:schemeClr val="tx1"/>
                                          </a:solidFill>
                                          <a:latin typeface="Cambria Math" panose="02040503050406030204" pitchFamily="18" charset="0"/>
                                        </a:rPr>
                                        <m:t>631</m:t>
                                      </m:r>
                                    </m:num>
                                    <m:den>
                                      <m:r>
                                        <a:rPr lang="fr-FR" i="0" dirty="0">
                                          <a:solidFill>
                                            <a:schemeClr val="tx1"/>
                                          </a:solidFill>
                                          <a:latin typeface="Cambria Math" panose="02040503050406030204" pitchFamily="18" charset="0"/>
                                        </a:rPr>
                                        <m:t>100×</m:t>
                                      </m:r>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i="0" dirty="0">
                                                  <a:solidFill>
                                                    <a:schemeClr val="tx1"/>
                                                  </a:solidFill>
                                                  <a:latin typeface="Cambria Math" panose="02040503050406030204" pitchFamily="18" charset="0"/>
                                                </a:rPr>
                                                <m:t>1,31</m:t>
                                              </m:r>
                                            </m:e>
                                          </m:d>
                                        </m:e>
                                        <m:sup>
                                          <m:r>
                                            <a:rPr lang="fr-FR" i="0" dirty="0">
                                              <a:solidFill>
                                                <a:schemeClr val="tx1"/>
                                              </a:solidFill>
                                              <a:latin typeface="Cambria Math" panose="02040503050406030204" pitchFamily="18" charset="0"/>
                                            </a:rPr>
                                            <m:t>2</m:t>
                                          </m:r>
                                        </m:sup>
                                      </m:sSup>
                                    </m:den>
                                  </m:f>
                                </m:e>
                              </m:d>
                            </m:e>
                            <m:sup>
                              <m:r>
                                <a:rPr lang="fr-FR" i="0" dirty="0">
                                  <a:solidFill>
                                    <a:schemeClr val="tx1"/>
                                  </a:solidFill>
                                  <a:latin typeface="Cambria Math" panose="02040503050406030204" pitchFamily="18" charset="0"/>
                                </a:rPr>
                                <m:t>2</m:t>
                              </m:r>
                            </m:sup>
                          </m:sSup>
                          <m:r>
                            <a:rPr lang="fr-FR" i="0"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b="0" i="0" dirty="0" smtClean="0">
                                      <a:solidFill>
                                        <a:schemeClr val="tx1"/>
                                      </a:solidFill>
                                      <a:latin typeface="Cambria Math" panose="02040503050406030204" pitchFamily="18" charset="0"/>
                                    </a:rPr>
                                    <m:t>1</m:t>
                                  </m:r>
                                  <m:r>
                                    <a:rPr lang="fr-FR" i="1" dirty="0" smtClean="0">
                                      <a:solidFill>
                                        <a:schemeClr val="tx1"/>
                                      </a:solidFill>
                                      <a:latin typeface="Cambria Math" panose="02040503050406030204" pitchFamily="18" charset="0"/>
                                      <a:ea typeface="Cambria Math" panose="02040503050406030204" pitchFamily="18" charset="0"/>
                                    </a:rPr>
                                    <m:t>×</m:t>
                                  </m:r>
                                  <m:sSup>
                                    <m:sSupPr>
                                      <m:ctrlPr>
                                        <a:rPr lang="fr-FR" i="1" dirty="0" smtClean="0">
                                          <a:solidFill>
                                            <a:schemeClr val="tx1"/>
                                          </a:solidFill>
                                          <a:latin typeface="Cambria Math" panose="02040503050406030204" pitchFamily="18" charset="0"/>
                                          <a:ea typeface="Cambria Math" panose="02040503050406030204" pitchFamily="18" charset="0"/>
                                        </a:rPr>
                                      </m:ctrlPr>
                                    </m:sSupPr>
                                    <m:e>
                                      <m:r>
                                        <a:rPr lang="fr-FR" b="0" i="1" dirty="0" smtClean="0">
                                          <a:solidFill>
                                            <a:schemeClr val="tx1"/>
                                          </a:solidFill>
                                          <a:latin typeface="Cambria Math" panose="02040503050406030204" pitchFamily="18" charset="0"/>
                                          <a:ea typeface="Cambria Math" panose="02040503050406030204" pitchFamily="18" charset="0"/>
                                        </a:rPr>
                                        <m:t>10</m:t>
                                      </m:r>
                                    </m:e>
                                    <m:sup>
                                      <m:r>
                                        <a:rPr lang="fr-FR" b="0" i="1" dirty="0" smtClean="0">
                                          <a:solidFill>
                                            <a:schemeClr val="tx1"/>
                                          </a:solidFill>
                                          <a:latin typeface="Cambria Math" panose="02040503050406030204" pitchFamily="18" charset="0"/>
                                          <a:ea typeface="Cambria Math" panose="02040503050406030204" pitchFamily="18" charset="0"/>
                                        </a:rPr>
                                        <m:t>−4</m:t>
                                      </m:r>
                                    </m:sup>
                                  </m:sSup>
                                </m:e>
                              </m:d>
                            </m:e>
                            <m:sup>
                              <m:r>
                                <a:rPr lang="fr-FR" i="0" dirty="0">
                                  <a:solidFill>
                                    <a:schemeClr val="tx1"/>
                                  </a:solidFill>
                                  <a:latin typeface="Cambria Math" panose="02040503050406030204" pitchFamily="18" charset="0"/>
                                </a:rPr>
                                <m:t>2</m:t>
                              </m:r>
                            </m:sup>
                          </m:sSup>
                        </m:e>
                      </m:rad>
                      <m:r>
                        <a:rPr lang="fr-FR" b="0" i="1" dirty="0" smtClean="0">
                          <a:solidFill>
                            <a:schemeClr val="tx1"/>
                          </a:solidFill>
                          <a:latin typeface="Cambria Math" panose="02040503050406030204" pitchFamily="18" charset="0"/>
                        </a:rPr>
                        <m:t>⇒</m:t>
                      </m:r>
                      <m:r>
                        <a:rPr lang="fr-FR" i="1">
                          <a:solidFill>
                            <a:schemeClr val="tx1"/>
                          </a:solidFill>
                          <a:latin typeface="Cambria Math" panose="02040503050406030204" pitchFamily="18" charset="0"/>
                        </a:rPr>
                        <m:t>𝛿</m:t>
                      </m:r>
                      <m:r>
                        <a:rPr lang="fr-FR" i="1">
                          <a:solidFill>
                            <a:schemeClr val="tx1"/>
                          </a:solidFill>
                          <a:latin typeface="Cambria Math" panose="02040503050406030204" pitchFamily="18" charset="0"/>
                        </a:rPr>
                        <m:t>𝑣</m:t>
                      </m:r>
                      <m:r>
                        <a:rPr lang="fr-FR" b="0" i="1" smtClean="0">
                          <a:solidFill>
                            <a:schemeClr val="tx1"/>
                          </a:solidFill>
                          <a:latin typeface="Cambria Math" panose="02040503050406030204" pitchFamily="18" charset="0"/>
                        </a:rPr>
                        <m:t>=1</m:t>
                      </m:r>
                      <m:sSup>
                        <m:sSupPr>
                          <m:ctrlPr>
                            <a:rPr lang="fr-FR" b="0"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ea typeface="Cambria Math" panose="02040503050406030204" pitchFamily="18" charset="0"/>
                            </a:rPr>
                            <m:t>×10</m:t>
                          </m:r>
                        </m:e>
                        <m:sup>
                          <m:r>
                            <a:rPr lang="fr-FR" b="0" i="1" smtClean="0">
                              <a:solidFill>
                                <a:schemeClr val="tx1"/>
                              </a:solidFill>
                              <a:latin typeface="Cambria Math" panose="02040503050406030204" pitchFamily="18" charset="0"/>
                            </a:rPr>
                            <m:t>−3</m:t>
                          </m:r>
                        </m:sup>
                      </m:sSup>
                      <m:r>
                        <a:rPr lang="fr-FR" b="0" i="1" smtClean="0">
                          <a:solidFill>
                            <a:schemeClr val="tx1"/>
                          </a:solidFill>
                          <a:latin typeface="Cambria Math" panose="02040503050406030204" pitchFamily="18" charset="0"/>
                        </a:rPr>
                        <m:t>𝑐𝑆𝑡</m:t>
                      </m:r>
                    </m:oMath>
                  </m:oMathPara>
                </a14:m>
                <a:endParaRPr lang="fr-FR" dirty="0">
                  <a:solidFill>
                    <a:schemeClr val="tx1"/>
                  </a:solidFill>
                </a:endParaRPr>
              </a:p>
            </p:txBody>
          </p:sp>
        </mc:Choice>
        <mc:Fallback xmlns="">
          <p:sp>
            <p:nvSpPr>
              <p:cNvPr id="12" name="ZoneTexte 11">
                <a:extLst>
                  <a:ext uri="{FF2B5EF4-FFF2-40B4-BE49-F238E27FC236}">
                    <a16:creationId xmlns:a16="http://schemas.microsoft.com/office/drawing/2014/main" id="{05B0FE04-EF17-322E-F3EE-0BCED1CEB993}"/>
                  </a:ext>
                </a:extLst>
              </p:cNvPr>
              <p:cNvSpPr txBox="1">
                <a:spLocks noRot="1" noChangeAspect="1" noMove="1" noResize="1" noEditPoints="1" noAdjustHandles="1" noChangeArrowheads="1" noChangeShapeType="1" noTextEdit="1"/>
              </p:cNvSpPr>
              <p:nvPr/>
            </p:nvSpPr>
            <p:spPr>
              <a:xfrm>
                <a:off x="0" y="3125450"/>
                <a:ext cx="9086244" cy="910699"/>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0" name="ZoneTexte 29">
                <a:extLst>
                  <a:ext uri="{FF2B5EF4-FFF2-40B4-BE49-F238E27FC236}">
                    <a16:creationId xmlns:a16="http://schemas.microsoft.com/office/drawing/2014/main" id="{69EDDA20-CC40-AAB7-6694-77384D0A8CA3}"/>
                  </a:ext>
                </a:extLst>
              </p:cNvPr>
              <p:cNvSpPr txBox="1"/>
              <p:nvPr/>
            </p:nvSpPr>
            <p:spPr>
              <a:xfrm>
                <a:off x="0" y="4343086"/>
                <a:ext cx="3667125" cy="6699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m:t>
                      </m:r>
                      <m:r>
                        <a:rPr lang="fr-FR" i="1">
                          <a:latin typeface="Cambria Math" panose="02040503050406030204" pitchFamily="18" charset="0"/>
                        </a:rPr>
                        <m:t>𝑣</m:t>
                      </m:r>
                      <m:r>
                        <a:rPr lang="fr-FR" b="0" i="1" smtClean="0">
                          <a:latin typeface="Cambria Math" panose="02040503050406030204" pitchFamily="18" charset="0"/>
                        </a:rPr>
                        <m:t>=4,73 </m:t>
                      </m:r>
                      <m:r>
                        <a:rPr lang="fr-FR" b="0" i="1" smtClean="0">
                          <a:latin typeface="Cambria Math" panose="02040503050406030204" pitchFamily="18" charset="0"/>
                          <a:ea typeface="Cambria Math" panose="02040503050406030204" pitchFamily="18" charset="0"/>
                        </a:rPr>
                        <m:t>±</m:t>
                      </m:r>
                      <m:r>
                        <a:rPr lang="fr-FR" i="1">
                          <a:latin typeface="Cambria Math" panose="02040503050406030204" pitchFamily="18" charset="0"/>
                        </a:rPr>
                        <m:t>1</m:t>
                      </m:r>
                      <m:sSup>
                        <m:sSupPr>
                          <m:ctrlPr>
                            <a:rPr lang="fr-FR" i="1">
                              <a:latin typeface="Cambria Math" panose="02040503050406030204" pitchFamily="18" charset="0"/>
                            </a:rPr>
                          </m:ctrlPr>
                        </m:sSupPr>
                        <m:e>
                          <m:r>
                            <a:rPr lang="fr-FR" i="1">
                              <a:latin typeface="Cambria Math" panose="02040503050406030204" pitchFamily="18" charset="0"/>
                              <a:ea typeface="Cambria Math" panose="02040503050406030204" pitchFamily="18" charset="0"/>
                            </a:rPr>
                            <m:t>×10</m:t>
                          </m:r>
                        </m:e>
                        <m:sup>
                          <m:r>
                            <a:rPr lang="fr-FR" i="1">
                              <a:latin typeface="Cambria Math" panose="02040503050406030204" pitchFamily="18" charset="0"/>
                            </a:rPr>
                            <m:t>−3</m:t>
                          </m:r>
                        </m:sup>
                      </m:sSup>
                      <m:r>
                        <a:rPr lang="fr-FR" b="0" i="1" smtClean="0">
                          <a:latin typeface="Cambria Math" panose="02040503050406030204" pitchFamily="18" charset="0"/>
                        </a:rPr>
                        <m:t> </m:t>
                      </m:r>
                      <m:r>
                        <a:rPr lang="fr-FR" b="0" i="1" smtClean="0">
                          <a:latin typeface="Cambria Math" panose="02040503050406030204" pitchFamily="18" charset="0"/>
                        </a:rPr>
                        <m:t>𝑐𝑆𝑡</m:t>
                      </m:r>
                      <m:r>
                        <a:rPr lang="fr-FR" b="0" i="1" smtClean="0">
                          <a:latin typeface="Cambria Math" panose="02040503050406030204" pitchFamily="18" charset="0"/>
                        </a:rPr>
                        <m:t> </m:t>
                      </m:r>
                    </m:oMath>
                  </m:oMathPara>
                </a14:m>
                <a:endParaRPr lang="fr-FR"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b="1" i="1">
                          <a:latin typeface="Cambria Math" panose="02040503050406030204" pitchFamily="18" charset="0"/>
                        </a:rPr>
                        <m:t>𝒗</m:t>
                      </m:r>
                      <m:r>
                        <a:rPr lang="fr-FR" b="1" i="1">
                          <a:latin typeface="Cambria Math" panose="02040503050406030204" pitchFamily="18" charset="0"/>
                        </a:rPr>
                        <m:t>=</m:t>
                      </m:r>
                      <m:r>
                        <a:rPr lang="fr-FR" b="1" i="1">
                          <a:latin typeface="Cambria Math" panose="02040503050406030204" pitchFamily="18" charset="0"/>
                        </a:rPr>
                        <m:t>𝟒</m:t>
                      </m:r>
                      <m:r>
                        <a:rPr lang="fr-FR" b="1" i="1">
                          <a:latin typeface="Cambria Math" panose="02040503050406030204" pitchFamily="18" charset="0"/>
                        </a:rPr>
                        <m:t>,</m:t>
                      </m:r>
                      <m:r>
                        <a:rPr lang="fr-FR" b="1" i="1">
                          <a:latin typeface="Cambria Math" panose="02040503050406030204" pitchFamily="18" charset="0"/>
                        </a:rPr>
                        <m:t>𝟕𝟑</m:t>
                      </m:r>
                      <m:sSup>
                        <m:sSupPr>
                          <m:ctrlPr>
                            <a:rPr lang="fr-FR" b="1" i="1" smtClean="0">
                              <a:latin typeface="Cambria Math" panose="02040503050406030204" pitchFamily="18" charset="0"/>
                            </a:rPr>
                          </m:ctrlPr>
                        </m:sSupPr>
                        <m:e>
                          <m:r>
                            <a:rPr lang="fr-FR" b="1"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𝟏𝟎</m:t>
                          </m:r>
                        </m:e>
                        <m:sup>
                          <m:r>
                            <a:rPr lang="fr-FR" b="1" i="1" smtClean="0">
                              <a:latin typeface="Cambria Math" panose="02040503050406030204" pitchFamily="18" charset="0"/>
                            </a:rPr>
                            <m:t>−</m:t>
                          </m:r>
                          <m:r>
                            <a:rPr lang="fr-FR" b="1" i="1" smtClean="0">
                              <a:latin typeface="Cambria Math" panose="02040503050406030204" pitchFamily="18" charset="0"/>
                            </a:rPr>
                            <m:t>𝟔</m:t>
                          </m:r>
                        </m:sup>
                      </m:sSup>
                      <m:r>
                        <a:rPr lang="fr-FR" b="1" i="1">
                          <a:latin typeface="Cambria Math" panose="02040503050406030204" pitchFamily="18" charset="0"/>
                        </a:rPr>
                        <m:t> </m:t>
                      </m:r>
                      <m:r>
                        <a:rPr lang="fr-FR" b="1" i="1">
                          <a:latin typeface="Cambria Math" panose="02040503050406030204" pitchFamily="18" charset="0"/>
                          <a:ea typeface="Cambria Math" panose="02040503050406030204" pitchFamily="18" charset="0"/>
                        </a:rPr>
                        <m:t>±</m:t>
                      </m:r>
                      <m:r>
                        <a:rPr lang="fr-FR" b="1" i="1">
                          <a:latin typeface="Cambria Math" panose="02040503050406030204" pitchFamily="18" charset="0"/>
                        </a:rPr>
                        <m:t>𝟏</m:t>
                      </m:r>
                      <m:sSup>
                        <m:sSupPr>
                          <m:ctrlPr>
                            <a:rPr lang="fr-FR" b="1" i="1">
                              <a:latin typeface="Cambria Math" panose="02040503050406030204" pitchFamily="18" charset="0"/>
                            </a:rPr>
                          </m:ctrlPr>
                        </m:sSupPr>
                        <m:e>
                          <m:r>
                            <a:rPr lang="fr-FR" b="1" i="1">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𝟏𝟎</m:t>
                          </m:r>
                        </m:e>
                        <m:sup>
                          <m:r>
                            <a:rPr lang="fr-FR" b="1" i="1">
                              <a:latin typeface="Cambria Math" panose="02040503050406030204" pitchFamily="18" charset="0"/>
                            </a:rPr>
                            <m:t>−</m:t>
                          </m:r>
                          <m:r>
                            <a:rPr lang="fr-FR" b="1" i="1" smtClean="0">
                              <a:latin typeface="Cambria Math" panose="02040503050406030204" pitchFamily="18" charset="0"/>
                            </a:rPr>
                            <m:t>𝟗</m:t>
                          </m:r>
                        </m:sup>
                      </m:sSup>
                      <m:sSup>
                        <m:sSupPr>
                          <m:ctrlPr>
                            <a:rPr lang="fr-FR" b="1" i="1" smtClean="0">
                              <a:latin typeface="Cambria Math" panose="02040503050406030204" pitchFamily="18" charset="0"/>
                            </a:rPr>
                          </m:ctrlPr>
                        </m:sSupPr>
                        <m:e>
                          <m:r>
                            <a:rPr lang="fr-FR" b="1" i="1" smtClean="0">
                              <a:latin typeface="Cambria Math" panose="02040503050406030204" pitchFamily="18" charset="0"/>
                            </a:rPr>
                            <m:t>𝒎</m:t>
                          </m:r>
                        </m:e>
                        <m:sup>
                          <m:r>
                            <a:rPr lang="fr-FR" b="1" i="1" smtClean="0">
                              <a:latin typeface="Cambria Math" panose="02040503050406030204" pitchFamily="18" charset="0"/>
                            </a:rPr>
                            <m:t>𝟐</m:t>
                          </m:r>
                        </m:sup>
                      </m:sSup>
                      <m:r>
                        <a:rPr lang="fr-FR" b="1" i="1" smtClean="0">
                          <a:latin typeface="Cambria Math" panose="02040503050406030204" pitchFamily="18" charset="0"/>
                        </a:rPr>
                        <m:t>/</m:t>
                      </m:r>
                      <m:r>
                        <a:rPr lang="fr-FR" b="1" i="1" smtClean="0">
                          <a:latin typeface="Cambria Math" panose="02040503050406030204" pitchFamily="18" charset="0"/>
                        </a:rPr>
                        <m:t>𝒔</m:t>
                      </m:r>
                    </m:oMath>
                  </m:oMathPara>
                </a14:m>
                <a:endParaRPr lang="fr-FR" b="1" dirty="0"/>
              </a:p>
            </p:txBody>
          </p:sp>
        </mc:Choice>
        <mc:Fallback xmlns="">
          <p:sp>
            <p:nvSpPr>
              <p:cNvPr id="30" name="ZoneTexte 29">
                <a:extLst>
                  <a:ext uri="{FF2B5EF4-FFF2-40B4-BE49-F238E27FC236}">
                    <a16:creationId xmlns:a16="http://schemas.microsoft.com/office/drawing/2014/main" id="{69EDDA20-CC40-AAB7-6694-77384D0A8CA3}"/>
                  </a:ext>
                </a:extLst>
              </p:cNvPr>
              <p:cNvSpPr txBox="1">
                <a:spLocks noRot="1" noChangeAspect="1" noMove="1" noResize="1" noEditPoints="1" noAdjustHandles="1" noChangeArrowheads="1" noChangeShapeType="1" noTextEdit="1"/>
              </p:cNvSpPr>
              <p:nvPr/>
            </p:nvSpPr>
            <p:spPr>
              <a:xfrm>
                <a:off x="0" y="4343086"/>
                <a:ext cx="3667125" cy="669992"/>
              </a:xfrm>
              <a:prstGeom prst="rect">
                <a:avLst/>
              </a:prstGeom>
              <a:blipFill>
                <a:blip r:embed="rId6"/>
                <a:stretch>
                  <a:fillRect b="-4545"/>
                </a:stretch>
              </a:blipFill>
            </p:spPr>
            <p:txBody>
              <a:bodyPr/>
              <a:lstStyle/>
              <a:p>
                <a:r>
                  <a:rPr lang="fr-FR">
                    <a:noFill/>
                  </a:rPr>
                  <a:t> </a:t>
                </a:r>
              </a:p>
            </p:txBody>
          </p:sp>
        </mc:Fallback>
      </mc:AlternateContent>
      <p:sp>
        <p:nvSpPr>
          <p:cNvPr id="10" name="Rectangle 9">
            <a:extLst>
              <a:ext uri="{FF2B5EF4-FFF2-40B4-BE49-F238E27FC236}">
                <a16:creationId xmlns:a16="http://schemas.microsoft.com/office/drawing/2014/main" id="{34815996-81D1-E71D-7F3D-49A95FA58445}"/>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5 : Incertitude Sang</a:t>
            </a:r>
          </a:p>
        </p:txBody>
      </p:sp>
    </p:spTree>
    <p:extLst>
      <p:ext uri="{BB962C8B-B14F-4D97-AF65-F5344CB8AC3E}">
        <p14:creationId xmlns:p14="http://schemas.microsoft.com/office/powerpoint/2010/main" val="17618635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D7714-EBC5-B7B9-C705-120E4CEFE135}"/>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FBCA2660-587B-E98F-5E39-140A307A0B92}"/>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37 / 37</a:t>
            </a:r>
          </a:p>
        </p:txBody>
      </p:sp>
      <mc:AlternateContent xmlns:mc="http://schemas.openxmlformats.org/markup-compatibility/2006" xmlns:a14="http://schemas.microsoft.com/office/drawing/2010/main">
        <mc:Choice Requires="a14">
          <p:sp>
            <p:nvSpPr>
              <p:cNvPr id="11" name="ZoneTexte 10">
                <a:extLst>
                  <a:ext uri="{FF2B5EF4-FFF2-40B4-BE49-F238E27FC236}">
                    <a16:creationId xmlns:a16="http://schemas.microsoft.com/office/drawing/2014/main" id="{A6DA6293-F4B7-DF4B-0F63-385AA6022124}"/>
                  </a:ext>
                </a:extLst>
              </p:cNvPr>
              <p:cNvSpPr txBox="1"/>
              <p:nvPr/>
            </p:nvSpPr>
            <p:spPr>
              <a:xfrm>
                <a:off x="0" y="3060131"/>
                <a:ext cx="7044083" cy="125258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𝐷</m:t>
                      </m:r>
                      <m:r>
                        <a:rPr lang="fr-FR" i="1" smtClean="0">
                          <a:solidFill>
                            <a:schemeClr val="tx1"/>
                          </a:solidFill>
                          <a:latin typeface="Cambria Math" panose="02040503050406030204" pitchFamily="18" charset="0"/>
                        </a:rPr>
                        <m:t>ⅇ=</m:t>
                      </m:r>
                      <m:rad>
                        <m:radPr>
                          <m:degHide m:val="on"/>
                          <m:ctrlPr>
                            <a:rPr lang="fr-FR" i="1" smtClean="0">
                              <a:solidFill>
                                <a:schemeClr val="tx1"/>
                              </a:solidFill>
                              <a:latin typeface="Cambria Math" panose="02040503050406030204" pitchFamily="18" charset="0"/>
                            </a:rPr>
                          </m:ctrlPr>
                        </m:radPr>
                        <m:deg/>
                        <m:e>
                          <m:sSup>
                            <m:sSupPr>
                              <m:ctrlPr>
                                <a:rPr lang="fr-FR" i="1" smtClean="0">
                                  <a:solidFill>
                                    <a:schemeClr val="tx1"/>
                                  </a:solidFill>
                                  <a:latin typeface="Cambria Math" panose="02040503050406030204" pitchFamily="18" charset="0"/>
                                </a:rPr>
                              </m:ctrlPr>
                            </m:sSupPr>
                            <m:e>
                              <m:d>
                                <m:dPr>
                                  <m:begChr m:val="|"/>
                                  <m:endChr m:val="|"/>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𝐷</m:t>
                                      </m:r>
                                      <m:r>
                                        <a:rPr lang="fr-FR" i="1" smtClean="0">
                                          <a:solidFill>
                                            <a:schemeClr val="tx1"/>
                                          </a:solidFill>
                                          <a:latin typeface="Cambria Math" panose="02040503050406030204" pitchFamily="18" charset="0"/>
                                        </a:rPr>
                                        <m:t>ⅇ</m:t>
                                      </m:r>
                                    </m:num>
                                    <m:den>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𝑇</m:t>
                                      </m:r>
                                    </m:den>
                                  </m:f>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𝑇</m:t>
                                  </m:r>
                                </m:e>
                              </m:d>
                            </m:e>
                            <m:sup>
                              <m:r>
                                <a:rPr lang="fr-FR" i="1" smtClean="0">
                                  <a:solidFill>
                                    <a:schemeClr val="tx1"/>
                                  </a:solidFill>
                                  <a:latin typeface="Cambria Math" panose="02040503050406030204" pitchFamily="18" charset="0"/>
                                </a:rPr>
                                <m:t>2</m:t>
                              </m:r>
                            </m:sup>
                          </m:sSup>
                        </m:e>
                      </m:rad>
                      <m:r>
                        <a:rPr lang="fr-FR" i="1" smtClean="0">
                          <a:solidFill>
                            <a:schemeClr val="tx1"/>
                          </a:solidFill>
                          <a:latin typeface="Cambria Math" panose="02040503050406030204" pitchFamily="18" charset="0"/>
                        </a:rPr>
                        <m:t>=</m:t>
                      </m:r>
                      <m:rad>
                        <m:radPr>
                          <m:degHide m:val="on"/>
                          <m:ctrlPr>
                            <a:rPr lang="fr-FR" i="1" smtClean="0">
                              <a:solidFill>
                                <a:schemeClr val="tx1"/>
                              </a:solidFill>
                              <a:latin typeface="Cambria Math" panose="02040503050406030204" pitchFamily="18" charset="0"/>
                            </a:rPr>
                          </m:ctrlPr>
                        </m:radPr>
                        <m:deg/>
                        <m:e>
                          <m:sSup>
                            <m:sSupPr>
                              <m:ctrlPr>
                                <a:rPr lang="fr-FR" i="1" smtClean="0">
                                  <a:solidFill>
                                    <a:schemeClr val="tx1"/>
                                  </a:solidFill>
                                  <a:latin typeface="Cambria Math" panose="02040503050406030204" pitchFamily="18" charset="0"/>
                                </a:rPr>
                              </m:ctrlPr>
                            </m:sSupPr>
                            <m:e>
                              <m:d>
                                <m:dPr>
                                  <m:begChr m:val="|"/>
                                  <m:endChr m:val="|"/>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m:t>
                                  </m:r>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17⋅</m:t>
                                      </m:r>
                                      <m:rad>
                                        <m:radPr>
                                          <m:ctrlPr>
                                            <a:rPr lang="fr-FR" i="1" smtClean="0">
                                              <a:solidFill>
                                                <a:schemeClr val="tx1"/>
                                              </a:solidFill>
                                              <a:latin typeface="Cambria Math" panose="02040503050406030204" pitchFamily="18" charset="0"/>
                                            </a:rPr>
                                          </m:ctrlPr>
                                        </m:radPr>
                                        <m:deg>
                                          <m:r>
                                            <a:rPr lang="fr-FR" i="1" smtClean="0">
                                              <a:solidFill>
                                                <a:schemeClr val="tx1"/>
                                              </a:solidFill>
                                              <a:latin typeface="Cambria Math" panose="02040503050406030204" pitchFamily="18" charset="0"/>
                                            </a:rPr>
                                            <m:t>10</m:t>
                                          </m:r>
                                        </m:deg>
                                        <m:e>
                                          <m:sSup>
                                            <m:sSupPr>
                                              <m:ctrlPr>
                                                <a:rPr lang="fr-FR" i="1" smtClean="0">
                                                  <a:solidFill>
                                                    <a:schemeClr val="tx1"/>
                                                  </a:solidFill>
                                                  <a:latin typeface="Cambria Math" panose="02040503050406030204" pitchFamily="18" charset="0"/>
                                                </a:rPr>
                                              </m:ctrlPr>
                                            </m:sSupPr>
                                            <m:e>
                                              <m:r>
                                                <a:rPr lang="fr-FR" i="1" smtClean="0">
                                                  <a:solidFill>
                                                    <a:schemeClr val="tx1"/>
                                                  </a:solidFill>
                                                  <a:latin typeface="Cambria Math" panose="02040503050406030204" pitchFamily="18" charset="0"/>
                                                </a:rPr>
                                                <m:t>622</m:t>
                                              </m:r>
                                            </m:e>
                                            <m:sup>
                                              <m:r>
                                                <a:rPr lang="fr-FR" i="1" smtClean="0">
                                                  <a:solidFill>
                                                    <a:schemeClr val="tx1"/>
                                                  </a:solidFill>
                                                  <a:latin typeface="Cambria Math" panose="02040503050406030204" pitchFamily="18" charset="0"/>
                                                </a:rPr>
                                                <m:t>3</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21,31−4</m:t>
                                                  </m:r>
                                                </m:e>
                                              </m:d>
                                            </m:e>
                                            <m:sup>
                                              <m:r>
                                                <a:rPr lang="fr-FR" i="1" smtClean="0">
                                                  <a:solidFill>
                                                    <a:schemeClr val="tx1"/>
                                                  </a:solidFill>
                                                  <a:latin typeface="Cambria Math" panose="02040503050406030204" pitchFamily="18" charset="0"/>
                                                </a:rPr>
                                                <m:t>7</m:t>
                                              </m:r>
                                            </m:sup>
                                          </m:sSup>
                                        </m:e>
                                      </m:rad>
                                    </m:num>
                                    <m:den>
                                      <m:r>
                                        <a:rPr lang="fr-FR" i="1" smtClean="0">
                                          <a:solidFill>
                                            <a:schemeClr val="tx1"/>
                                          </a:solidFill>
                                          <a:latin typeface="Cambria Math" panose="02040503050406030204" pitchFamily="18" charset="0"/>
                                        </a:rPr>
                                        <m:t>3868840</m:t>
                                      </m:r>
                                    </m:den>
                                  </m:f>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0,5</m:t>
                                  </m:r>
                                </m:e>
                              </m:d>
                            </m:e>
                            <m:sup>
                              <m:r>
                                <a:rPr lang="fr-FR" i="1" smtClean="0">
                                  <a:solidFill>
                                    <a:schemeClr val="tx1"/>
                                  </a:solidFill>
                                  <a:latin typeface="Cambria Math" panose="02040503050406030204" pitchFamily="18" charset="0"/>
                                </a:rPr>
                                <m:t>2</m:t>
                              </m:r>
                            </m:sup>
                          </m:sSup>
                        </m:e>
                      </m:rad>
                      <m:r>
                        <a:rPr lang="fr-FR" b="0" i="1" smtClean="0">
                          <a:solidFill>
                            <a:schemeClr val="tx1"/>
                          </a:solidFill>
                          <a:latin typeface="Cambria Math" panose="02040503050406030204" pitchFamily="18" charset="0"/>
                        </a:rPr>
                        <m:t>⇒</m:t>
                      </m:r>
                      <m:r>
                        <a:rPr lang="fr-FR" b="1" i="1" dirty="0">
                          <a:solidFill>
                            <a:schemeClr val="tx1"/>
                          </a:solidFill>
                          <a:latin typeface="Cambria Math" panose="02040503050406030204" pitchFamily="18" charset="0"/>
                        </a:rPr>
                        <m:t>𝜹</m:t>
                      </m:r>
                      <m:r>
                        <a:rPr lang="fr-FR" b="1" i="1" dirty="0">
                          <a:solidFill>
                            <a:schemeClr val="tx1"/>
                          </a:solidFill>
                          <a:latin typeface="Cambria Math" panose="02040503050406030204" pitchFamily="18" charset="0"/>
                        </a:rPr>
                        <m:t>𝑫</m:t>
                      </m:r>
                      <m:r>
                        <a:rPr lang="fr-FR" b="1" i="0" dirty="0">
                          <a:solidFill>
                            <a:schemeClr val="tx1"/>
                          </a:solidFill>
                          <a:latin typeface="Cambria Math" panose="02040503050406030204" pitchFamily="18" charset="0"/>
                        </a:rPr>
                        <m:t>ⅇ=</m:t>
                      </m:r>
                      <m:r>
                        <a:rPr lang="fr-FR" b="1" i="0" dirty="0">
                          <a:solidFill>
                            <a:schemeClr val="tx1"/>
                          </a:solidFill>
                          <a:latin typeface="Cambria Math" panose="02040503050406030204" pitchFamily="18" charset="0"/>
                        </a:rPr>
                        <m:t>𝟏</m:t>
                      </m:r>
                      <m:r>
                        <a:rPr lang="fr-FR" b="1" i="0" dirty="0">
                          <a:solidFill>
                            <a:schemeClr val="tx1"/>
                          </a:solidFill>
                          <a:latin typeface="Cambria Math" panose="02040503050406030204" pitchFamily="18" charset="0"/>
                        </a:rPr>
                        <m:t>×</m:t>
                      </m:r>
                      <m:sSup>
                        <m:sSupPr>
                          <m:ctrlPr>
                            <a:rPr lang="fr-FR" b="1" i="1" dirty="0" smtClean="0">
                              <a:solidFill>
                                <a:schemeClr val="tx1"/>
                              </a:solidFill>
                              <a:latin typeface="Cambria Math" panose="02040503050406030204" pitchFamily="18" charset="0"/>
                            </a:rPr>
                          </m:ctrlPr>
                        </m:sSupPr>
                        <m:e>
                          <m:r>
                            <a:rPr lang="fr-FR" b="1" i="1" dirty="0" smtClean="0">
                              <a:solidFill>
                                <a:schemeClr val="tx1"/>
                              </a:solidFill>
                              <a:latin typeface="Cambria Math" panose="02040503050406030204" pitchFamily="18" charset="0"/>
                            </a:rPr>
                            <m:t>𝟏𝟎</m:t>
                          </m:r>
                        </m:e>
                        <m:sup>
                          <m:r>
                            <a:rPr lang="fr-FR" b="1" i="1" dirty="0" smtClean="0">
                              <a:solidFill>
                                <a:schemeClr val="tx1"/>
                              </a:solidFill>
                              <a:latin typeface="Cambria Math" panose="02040503050406030204" pitchFamily="18" charset="0"/>
                            </a:rPr>
                            <m:t>−</m:t>
                          </m:r>
                          <m:r>
                            <a:rPr lang="fr-FR" b="1" i="1" dirty="0" smtClean="0">
                              <a:solidFill>
                                <a:schemeClr val="tx1"/>
                              </a:solidFill>
                              <a:latin typeface="Cambria Math" panose="02040503050406030204" pitchFamily="18" charset="0"/>
                            </a:rPr>
                            <m:t>𝟒</m:t>
                          </m:r>
                        </m:sup>
                      </m:sSup>
                      <m:r>
                        <a:rPr lang="fr-FR" b="1" i="1">
                          <a:solidFill>
                            <a:schemeClr val="tx1"/>
                          </a:solidFill>
                          <a:latin typeface="Cambria Math" panose="02040503050406030204" pitchFamily="18" charset="0"/>
                        </a:rPr>
                        <m:t>𝒈</m:t>
                      </m:r>
                      <m:r>
                        <a:rPr lang="fr-FR" b="1" i="1">
                          <a:solidFill>
                            <a:schemeClr val="tx1"/>
                          </a:solidFill>
                          <a:latin typeface="Cambria Math" panose="02040503050406030204" pitchFamily="18" charset="0"/>
                        </a:rPr>
                        <m:t>/</m:t>
                      </m:r>
                      <m:sSup>
                        <m:sSupPr>
                          <m:ctrlPr>
                            <a:rPr lang="fr-FR" b="1" i="1">
                              <a:solidFill>
                                <a:schemeClr val="tx1"/>
                              </a:solidFill>
                              <a:latin typeface="Cambria Math" panose="02040503050406030204" pitchFamily="18" charset="0"/>
                            </a:rPr>
                          </m:ctrlPr>
                        </m:sSupPr>
                        <m:e>
                          <m:r>
                            <a:rPr lang="fr-FR" b="1" i="1">
                              <a:solidFill>
                                <a:schemeClr val="tx1"/>
                              </a:solidFill>
                              <a:latin typeface="Cambria Math" panose="02040503050406030204" pitchFamily="18" charset="0"/>
                            </a:rPr>
                            <m:t>𝒄𝒎</m:t>
                          </m:r>
                        </m:e>
                        <m:sup>
                          <m:r>
                            <a:rPr lang="fr-FR" b="1" i="1">
                              <a:solidFill>
                                <a:schemeClr val="tx1"/>
                              </a:solidFill>
                              <a:latin typeface="Cambria Math" panose="02040503050406030204" pitchFamily="18" charset="0"/>
                            </a:rPr>
                            <m:t>𝟑</m:t>
                          </m:r>
                        </m:sup>
                      </m:sSup>
                    </m:oMath>
                  </m:oMathPara>
                </a14:m>
                <a:endParaRPr lang="fr-FR" b="1" dirty="0">
                  <a:solidFill>
                    <a:schemeClr val="tx1"/>
                  </a:solidFill>
                </a:endParaRPr>
              </a:p>
            </p:txBody>
          </p:sp>
        </mc:Choice>
        <mc:Fallback xmlns="">
          <p:sp>
            <p:nvSpPr>
              <p:cNvPr id="11" name="ZoneTexte 10">
                <a:extLst>
                  <a:ext uri="{FF2B5EF4-FFF2-40B4-BE49-F238E27FC236}">
                    <a16:creationId xmlns:a16="http://schemas.microsoft.com/office/drawing/2014/main" id="{A6DA6293-F4B7-DF4B-0F63-385AA6022124}"/>
                  </a:ext>
                </a:extLst>
              </p:cNvPr>
              <p:cNvSpPr txBox="1">
                <a:spLocks noRot="1" noChangeAspect="1" noMove="1" noResize="1" noEditPoints="1" noAdjustHandles="1" noChangeArrowheads="1" noChangeShapeType="1" noTextEdit="1"/>
              </p:cNvSpPr>
              <p:nvPr/>
            </p:nvSpPr>
            <p:spPr>
              <a:xfrm>
                <a:off x="0" y="3060131"/>
                <a:ext cx="7044083" cy="1252587"/>
              </a:xfrm>
              <a:prstGeom prst="rect">
                <a:avLst/>
              </a:prstGeom>
              <a:blipFill>
                <a:blip r:embed="rId3"/>
                <a:stretch>
                  <a:fillRect b="-3902"/>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943113E-5FA7-26A4-205A-87FB5FC1D891}"/>
                  </a:ext>
                </a:extLst>
              </p:cNvPr>
              <p:cNvSpPr txBox="1"/>
              <p:nvPr/>
            </p:nvSpPr>
            <p:spPr>
              <a:xfrm>
                <a:off x="-78319" y="6153479"/>
                <a:ext cx="9300638"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fr-FR" b="0" i="1" smtClean="0">
                          <a:latin typeface="Cambria Math" panose="02040503050406030204" pitchFamily="18" charset="0"/>
                        </a:rPr>
                        <m:t>𝐶</m:t>
                      </m:r>
                      <m:r>
                        <a:rPr lang="fr-FR" i="1" smtClean="0">
                          <a:latin typeface="Cambria Math" panose="02040503050406030204" pitchFamily="18" charset="0"/>
                        </a:rPr>
                        <m:t>=1−</m:t>
                      </m:r>
                      <m:sSup>
                        <m:sSupPr>
                          <m:ctrlPr>
                            <a:rPr lang="fr-FR" i="1" smtClean="0">
                              <a:solidFill>
                                <a:srgbClr val="836967"/>
                              </a:solidFill>
                              <a:latin typeface="Cambria Math" panose="02040503050406030204" pitchFamily="18" charset="0"/>
                            </a:rPr>
                          </m:ctrlPr>
                        </m:sSupPr>
                        <m:e>
                          <m:d>
                            <m:dPr>
                              <m:ctrlPr>
                                <a:rPr lang="fr-FR" i="1" smtClean="0">
                                  <a:solidFill>
                                    <a:srgbClr val="836967"/>
                                  </a:solidFill>
                                  <a:latin typeface="Cambria Math" panose="02040503050406030204" pitchFamily="18" charset="0"/>
                                </a:rPr>
                              </m:ctrlPr>
                            </m:dPr>
                            <m:e>
                              <m:r>
                                <a:rPr lang="fr-FR" i="1" smtClean="0">
                                  <a:latin typeface="Cambria Math" panose="02040503050406030204" pitchFamily="18" charset="0"/>
                                </a:rPr>
                                <m:t>3,52×</m:t>
                              </m:r>
                              <m:sSup>
                                <m:sSupPr>
                                  <m:ctrlPr>
                                    <a:rPr lang="fr-FR" i="1" smtClean="0">
                                      <a:solidFill>
                                        <a:srgbClr val="836967"/>
                                      </a:solidFill>
                                      <a:latin typeface="Cambria Math" panose="02040503050406030204" pitchFamily="18" charset="0"/>
                                    </a:rPr>
                                  </m:ctrlPr>
                                </m:sSupPr>
                                <m:e>
                                  <m:r>
                                    <a:rPr lang="fr-FR" i="1" smtClean="0">
                                      <a:latin typeface="Cambria Math" panose="02040503050406030204" pitchFamily="18" charset="0"/>
                                    </a:rPr>
                                    <m:t>10</m:t>
                                  </m:r>
                                </m:e>
                                <m:sup>
                                  <m:r>
                                    <a:rPr lang="fr-FR" i="1" smtClean="0">
                                      <a:latin typeface="Cambria Math" panose="02040503050406030204" pitchFamily="18" charset="0"/>
                                    </a:rPr>
                                    <m:t>−6</m:t>
                                  </m:r>
                                </m:sup>
                              </m:sSup>
                              <m:r>
                                <a:rPr lang="fr-FR" i="1" smtClean="0">
                                  <a:latin typeface="Cambria Math" panose="02040503050406030204" pitchFamily="18" charset="0"/>
                                </a:rPr>
                                <m:t>×</m:t>
                              </m:r>
                              <m:r>
                                <a:rPr lang="fr-FR" i="1" smtClean="0">
                                  <a:latin typeface="Cambria Math" panose="02040503050406030204" pitchFamily="18" charset="0"/>
                                </a:rPr>
                                <m:t>𝐹𝑀</m:t>
                              </m:r>
                            </m:e>
                          </m:d>
                        </m:e>
                        <m:sup>
                          <m:r>
                            <a:rPr lang="fr-FR" i="1" smtClean="0">
                              <a:latin typeface="Cambria Math" panose="02040503050406030204" pitchFamily="18" charset="0"/>
                            </a:rPr>
                            <m:t>3</m:t>
                          </m:r>
                        </m:sup>
                      </m:sSup>
                      <m:r>
                        <a:rPr lang="fr-FR" i="1" smtClean="0">
                          <a:latin typeface="Cambria Math" panose="02040503050406030204" pitchFamily="18" charset="0"/>
                        </a:rPr>
                        <m:t>+</m:t>
                      </m:r>
                      <m:sSup>
                        <m:sSupPr>
                          <m:ctrlPr>
                            <a:rPr lang="fr-FR" i="1" smtClean="0">
                              <a:solidFill>
                                <a:srgbClr val="836967"/>
                              </a:solidFill>
                              <a:latin typeface="Cambria Math" panose="02040503050406030204" pitchFamily="18" charset="0"/>
                            </a:rPr>
                          </m:ctrlPr>
                        </m:sSupPr>
                        <m:e>
                          <m:d>
                            <m:dPr>
                              <m:ctrlPr>
                                <a:rPr lang="fr-FR" i="1" smtClean="0">
                                  <a:solidFill>
                                    <a:srgbClr val="836967"/>
                                  </a:solidFill>
                                  <a:latin typeface="Cambria Math" panose="02040503050406030204" pitchFamily="18" charset="0"/>
                                </a:rPr>
                              </m:ctrlPr>
                            </m:dPr>
                            <m:e>
                              <m:r>
                                <a:rPr lang="fr-FR" i="1" smtClean="0">
                                  <a:latin typeface="Cambria Math" panose="02040503050406030204" pitchFamily="18" charset="0"/>
                                </a:rPr>
                                <m:t>1,027</m:t>
                              </m:r>
                              <m:sSup>
                                <m:sSupPr>
                                  <m:ctrlPr>
                                    <a:rPr lang="fr-FR" i="1" smtClean="0">
                                      <a:latin typeface="Cambria Math" panose="02040503050406030204" pitchFamily="18" charset="0"/>
                                    </a:rPr>
                                  </m:ctrlPr>
                                </m:sSupPr>
                                <m:e>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10</m:t>
                                  </m:r>
                                </m:e>
                                <m:sup>
                                  <m:r>
                                    <a:rPr lang="fr-FR" b="0" i="1" smtClean="0">
                                      <a:latin typeface="Cambria Math" panose="02040503050406030204" pitchFamily="18" charset="0"/>
                                    </a:rPr>
                                    <m:t>−4</m:t>
                                  </m:r>
                                </m:sup>
                              </m:sSup>
                              <m:r>
                                <a:rPr lang="fr-FR" i="1" smtClean="0">
                                  <a:latin typeface="Cambria Math" panose="02040503050406030204" pitchFamily="18" charset="0"/>
                                  <a:ea typeface="Cambria Math" panose="02040503050406030204" pitchFamily="18" charset="0"/>
                                </a:rPr>
                                <m:t>×</m:t>
                              </m:r>
                              <m:r>
                                <a:rPr lang="fr-FR" i="1" smtClean="0">
                                  <a:latin typeface="Cambria Math" panose="02040503050406030204" pitchFamily="18" charset="0"/>
                                </a:rPr>
                                <m:t>𝐹𝑀</m:t>
                              </m:r>
                            </m:e>
                          </m:d>
                        </m:e>
                        <m:sup>
                          <m:r>
                            <a:rPr lang="fr-FR" i="1" smtClean="0">
                              <a:latin typeface="Cambria Math" panose="02040503050406030204" pitchFamily="18" charset="0"/>
                            </a:rPr>
                            <m:t>2</m:t>
                          </m:r>
                        </m:sup>
                      </m:sSup>
                      <m:r>
                        <a:rPr lang="fr-FR" i="1" smtClean="0">
                          <a:latin typeface="Cambria Math" panose="02040503050406030204" pitchFamily="18" charset="0"/>
                        </a:rPr>
                        <m:t>+</m:t>
                      </m:r>
                      <m:d>
                        <m:dPr>
                          <m:ctrlPr>
                            <a:rPr lang="fr-FR" i="1" smtClean="0">
                              <a:solidFill>
                                <a:srgbClr val="836967"/>
                              </a:solidFill>
                              <a:latin typeface="Cambria Math" panose="02040503050406030204" pitchFamily="18" charset="0"/>
                            </a:rPr>
                          </m:ctrlPr>
                        </m:dPr>
                        <m:e>
                          <m:r>
                            <a:rPr lang="fr-FR" i="1" smtClean="0">
                              <a:latin typeface="Cambria Math" panose="02040503050406030204" pitchFamily="18" charset="0"/>
                            </a:rPr>
                            <m:t>2,5</m:t>
                          </m:r>
                          <m:sSup>
                            <m:sSupPr>
                              <m:ctrlPr>
                                <a:rPr lang="fr-FR" i="1" smtClean="0">
                                  <a:latin typeface="Cambria Math" panose="02040503050406030204" pitchFamily="18" charset="0"/>
                                </a:rPr>
                              </m:ctrlPr>
                            </m:sSupPr>
                            <m:e>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10</m:t>
                              </m:r>
                            </m:e>
                            <m:sup>
                              <m:r>
                                <a:rPr lang="fr-FR" b="0" i="1" smtClean="0">
                                  <a:latin typeface="Cambria Math" panose="02040503050406030204" pitchFamily="18" charset="0"/>
                                </a:rPr>
                                <m:t>−2</m:t>
                              </m:r>
                            </m:sup>
                          </m:sSup>
                          <m:r>
                            <a:rPr lang="fr-FR" i="1" smtClean="0">
                              <a:latin typeface="Cambria Math" panose="02040503050406030204" pitchFamily="18" charset="0"/>
                              <a:ea typeface="Cambria Math" panose="02040503050406030204" pitchFamily="18" charset="0"/>
                            </a:rPr>
                            <m:t>×</m:t>
                          </m:r>
                          <m:r>
                            <a:rPr lang="fr-FR" i="1" smtClean="0">
                              <a:latin typeface="Cambria Math" panose="02040503050406030204" pitchFamily="18" charset="0"/>
                            </a:rPr>
                            <m:t>𝐹𝑀</m:t>
                          </m:r>
                        </m:e>
                      </m:d>
                      <m:r>
                        <a:rPr lang="fr-FR" i="1" smtClean="0">
                          <a:latin typeface="Cambria Math" panose="02040503050406030204" pitchFamily="18" charset="0"/>
                        </a:rPr>
                        <m:t>−</m:t>
                      </m:r>
                      <m:sSup>
                        <m:sSupPr>
                          <m:ctrlPr>
                            <a:rPr lang="fr-FR" i="1" smtClean="0">
                              <a:latin typeface="Cambria Math" panose="02040503050406030204" pitchFamily="18" charset="0"/>
                            </a:rPr>
                          </m:ctrlPr>
                        </m:sSupPr>
                        <m:e>
                          <m:r>
                            <a:rPr lang="fr-FR" b="0" i="1" smtClean="0">
                              <a:latin typeface="Cambria Math" panose="02040503050406030204" pitchFamily="18" charset="0"/>
                            </a:rPr>
                            <m:t>1,691</m:t>
                          </m:r>
                          <m:r>
                            <a:rPr lang="fr-FR" b="0" i="1" smtClean="0">
                              <a:latin typeface="Cambria Math" panose="02040503050406030204" pitchFamily="18" charset="0"/>
                              <a:ea typeface="Cambria Math" panose="02040503050406030204" pitchFamily="18" charset="0"/>
                            </a:rPr>
                            <m:t>×10</m:t>
                          </m:r>
                        </m:e>
                        <m:sup>
                          <m:r>
                            <a:rPr lang="fr-FR" b="0" i="1" smtClean="0">
                              <a:latin typeface="Cambria Math" panose="02040503050406030204" pitchFamily="18" charset="0"/>
                            </a:rPr>
                            <m:t>−4</m:t>
                          </m:r>
                        </m:sup>
                      </m:sSup>
                    </m:oMath>
                  </m:oMathPara>
                </a14:m>
                <a:endParaRPr lang="fr-FR" dirty="0"/>
              </a:p>
            </p:txBody>
          </p:sp>
        </mc:Choice>
        <mc:Fallback xmlns="">
          <p:sp>
            <p:nvSpPr>
              <p:cNvPr id="12" name="ZoneTexte 11">
                <a:extLst>
                  <a:ext uri="{FF2B5EF4-FFF2-40B4-BE49-F238E27FC236}">
                    <a16:creationId xmlns:a16="http://schemas.microsoft.com/office/drawing/2014/main" id="{8943113E-5FA7-26A4-205A-87FB5FC1D891}"/>
                  </a:ext>
                </a:extLst>
              </p:cNvPr>
              <p:cNvSpPr txBox="1">
                <a:spLocks noRot="1" noChangeAspect="1" noMove="1" noResize="1" noEditPoints="1" noAdjustHandles="1" noChangeArrowheads="1" noChangeShapeType="1" noTextEdit="1"/>
              </p:cNvSpPr>
              <p:nvPr/>
            </p:nvSpPr>
            <p:spPr>
              <a:xfrm>
                <a:off x="-78319" y="6153479"/>
                <a:ext cx="9300638" cy="369332"/>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45CBDA40-52BA-33A0-C6F0-0A3630662165}"/>
                  </a:ext>
                </a:extLst>
              </p:cNvPr>
              <p:cNvSpPr txBox="1"/>
              <p:nvPr/>
            </p:nvSpPr>
            <p:spPr>
              <a:xfrm>
                <a:off x="0" y="335189"/>
                <a:ext cx="4053033" cy="40498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i="1" smtClean="0">
                          <a:latin typeface="Cambria Math" panose="02040503050406030204" pitchFamily="18" charset="0"/>
                        </a:rPr>
                        <m:t>𝜌</m:t>
                      </m:r>
                      <m:r>
                        <a:rPr lang="fr-FR" i="1" smtClean="0">
                          <a:latin typeface="Cambria Math" panose="02040503050406030204" pitchFamily="18" charset="0"/>
                        </a:rPr>
                        <m:t>=</m:t>
                      </m:r>
                      <m:d>
                        <m:dPr>
                          <m:ctrlPr>
                            <a:rPr lang="fr-FR" i="1" smtClean="0">
                              <a:solidFill>
                                <a:srgbClr val="836967"/>
                              </a:solidFill>
                              <a:latin typeface="Cambria Math" panose="02040503050406030204" pitchFamily="18" charset="0"/>
                            </a:rPr>
                          </m:ctrlPr>
                        </m:dPr>
                        <m:e>
                          <m:r>
                            <a:rPr lang="fr-FR" i="1" smtClean="0">
                              <a:latin typeface="Cambria Math" panose="02040503050406030204" pitchFamily="18" charset="0"/>
                            </a:rPr>
                            <m:t>𝐷𝑔</m:t>
                          </m:r>
                          <m:r>
                            <a:rPr lang="fr-FR" i="1" smtClean="0">
                              <a:latin typeface="Cambria Math" panose="02040503050406030204" pitchFamily="18" charset="0"/>
                            </a:rPr>
                            <m:t>⋅</m:t>
                          </m:r>
                          <m:r>
                            <a:rPr lang="fr-FR" i="1" smtClean="0">
                              <a:latin typeface="Cambria Math" panose="02040503050406030204" pitchFamily="18" charset="0"/>
                            </a:rPr>
                            <m:t>𝐹𝑣</m:t>
                          </m:r>
                          <m:r>
                            <a:rPr lang="fr-FR" i="1" smtClean="0">
                              <a:latin typeface="Cambria Math" panose="02040503050406030204" pitchFamily="18" charset="0"/>
                            </a:rPr>
                            <m:t>+</m:t>
                          </m:r>
                          <m:r>
                            <a:rPr lang="fr-FR" i="1" smtClean="0">
                              <a:latin typeface="Cambria Math" panose="02040503050406030204" pitchFamily="18" charset="0"/>
                            </a:rPr>
                            <m:t>𝐷</m:t>
                          </m:r>
                          <m:r>
                            <a:rPr lang="fr-FR" i="1" smtClean="0">
                              <a:latin typeface="Cambria Math" panose="02040503050406030204" pitchFamily="18" charset="0"/>
                            </a:rPr>
                            <m:t>ⅇ</m:t>
                          </m:r>
                          <m:d>
                            <m:dPr>
                              <m:ctrlPr>
                                <a:rPr lang="fr-FR" i="1" smtClean="0">
                                  <a:solidFill>
                                    <a:srgbClr val="836967"/>
                                  </a:solidFill>
                                  <a:latin typeface="Cambria Math" panose="02040503050406030204" pitchFamily="18" charset="0"/>
                                </a:rPr>
                              </m:ctrlPr>
                            </m:dPr>
                            <m:e>
                              <m:r>
                                <a:rPr lang="fr-FR" i="1" smtClean="0">
                                  <a:latin typeface="Cambria Math" panose="02040503050406030204" pitchFamily="18" charset="0"/>
                                </a:rPr>
                                <m:t>1−</m:t>
                              </m:r>
                              <m:r>
                                <a:rPr lang="fr-FR" i="1" smtClean="0">
                                  <a:latin typeface="Cambria Math" panose="02040503050406030204" pitchFamily="18" charset="0"/>
                                </a:rPr>
                                <m:t>𝐹𝑣</m:t>
                              </m:r>
                            </m:e>
                          </m:d>
                        </m:e>
                      </m:d>
                      <m:r>
                        <a:rPr lang="fr-FR" i="1" smtClean="0">
                          <a:latin typeface="Cambria Math" panose="02040503050406030204" pitchFamily="18" charset="0"/>
                        </a:rPr>
                        <m:t>⋅</m:t>
                      </m:r>
                      <m:r>
                        <a:rPr lang="fr-FR" i="1" smtClean="0">
                          <a:latin typeface="Cambria Math" panose="02040503050406030204" pitchFamily="18" charset="0"/>
                        </a:rPr>
                        <m:t>𝐶</m:t>
                      </m:r>
                      <m:r>
                        <a:rPr lang="fr-FR" i="1" smtClean="0">
                          <a:latin typeface="Cambria Math" panose="02040503050406030204" pitchFamily="18" charset="0"/>
                        </a:rPr>
                        <m:t>⋅1000</m:t>
                      </m:r>
                    </m:oMath>
                  </m:oMathPara>
                </a14:m>
                <a:endParaRPr lang="fr-FR" dirty="0"/>
              </a:p>
            </p:txBody>
          </p:sp>
        </mc:Choice>
        <mc:Fallback xmlns="">
          <p:sp>
            <p:nvSpPr>
              <p:cNvPr id="13" name="ZoneTexte 12">
                <a:extLst>
                  <a:ext uri="{FF2B5EF4-FFF2-40B4-BE49-F238E27FC236}">
                    <a16:creationId xmlns:a16="http://schemas.microsoft.com/office/drawing/2014/main" id="{45CBDA40-52BA-33A0-C6F0-0A3630662165}"/>
                  </a:ext>
                </a:extLst>
              </p:cNvPr>
              <p:cNvSpPr txBox="1">
                <a:spLocks noRot="1" noChangeAspect="1" noMove="1" noResize="1" noEditPoints="1" noAdjustHandles="1" noChangeArrowheads="1" noChangeShapeType="1" noTextEdit="1"/>
              </p:cNvSpPr>
              <p:nvPr/>
            </p:nvSpPr>
            <p:spPr>
              <a:xfrm>
                <a:off x="0" y="335189"/>
                <a:ext cx="4053033" cy="404983"/>
              </a:xfrm>
              <a:prstGeom prst="rect">
                <a:avLst/>
              </a:prstGeom>
              <a:blipFill>
                <a:blip r:embed="rId5"/>
                <a:stretch>
                  <a:fillRect b="-9091"/>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93AF4775-E9CC-C77B-F2C5-223DD01423C1}"/>
                  </a:ext>
                </a:extLst>
              </p:cNvPr>
              <p:cNvSpPr txBox="1"/>
              <p:nvPr/>
            </p:nvSpPr>
            <p:spPr>
              <a:xfrm>
                <a:off x="0" y="4566888"/>
                <a:ext cx="2502352" cy="659476"/>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b="0" i="1" smtClean="0">
                          <a:solidFill>
                            <a:schemeClr val="tx1"/>
                          </a:solidFill>
                          <a:latin typeface="Cambria Math" panose="02040503050406030204" pitchFamily="18" charset="0"/>
                        </a:rPr>
                        <m:t>𝐹𝑣</m:t>
                      </m:r>
                      <m:r>
                        <a:rPr lang="fr-FR" b="0" i="1" smtClean="0">
                          <a:solidFill>
                            <a:schemeClr val="tx1"/>
                          </a:solidFill>
                          <a:latin typeface="Cambria Math" panose="02040503050406030204" pitchFamily="18" charset="0"/>
                        </a:rPr>
                        <m:t>=</m:t>
                      </m:r>
                      <m:f>
                        <m:fPr>
                          <m:ctrlPr>
                            <a:rPr lang="fr-FR" b="0" i="1" smtClean="0">
                              <a:solidFill>
                                <a:schemeClr val="tx1"/>
                              </a:solidFill>
                              <a:latin typeface="Cambria Math" panose="02040503050406030204" pitchFamily="18" charset="0"/>
                            </a:rPr>
                          </m:ctrlPr>
                        </m:fPr>
                        <m:num>
                          <m:r>
                            <a:rPr lang="fr-FR" b="0" i="1" smtClean="0">
                              <a:solidFill>
                                <a:schemeClr val="tx1"/>
                              </a:solidFill>
                              <a:latin typeface="Cambria Math" panose="02040503050406030204" pitchFamily="18" charset="0"/>
                            </a:rPr>
                            <m:t>𝑉𝑔</m:t>
                          </m:r>
                        </m:num>
                        <m:den>
                          <m:r>
                            <a:rPr lang="fr-FR" b="0" i="1" smtClean="0">
                              <a:solidFill>
                                <a:schemeClr val="tx1"/>
                              </a:solidFill>
                              <a:latin typeface="Cambria Math" panose="02040503050406030204" pitchFamily="18" charset="0"/>
                            </a:rPr>
                            <m:t>𝑉𝑔</m:t>
                          </m:r>
                          <m:r>
                            <a:rPr lang="fr-FR" b="0"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𝑉𝑒</m:t>
                          </m:r>
                        </m:den>
                      </m:f>
                      <m:r>
                        <a:rPr lang="fr-FR" b="0" i="1" smtClean="0">
                          <a:solidFill>
                            <a:schemeClr val="tx1"/>
                          </a:solidFill>
                          <a:latin typeface="Cambria Math" panose="02040503050406030204" pitchFamily="18" charset="0"/>
                        </a:rPr>
                        <m:t>=0,376</m:t>
                      </m:r>
                    </m:oMath>
                  </m:oMathPara>
                </a14:m>
                <a:endParaRPr lang="fr-FR" dirty="0">
                  <a:solidFill>
                    <a:schemeClr val="tx1"/>
                  </a:solidFill>
                </a:endParaRPr>
              </a:p>
            </p:txBody>
          </p:sp>
        </mc:Choice>
        <mc:Fallback xmlns="">
          <p:sp>
            <p:nvSpPr>
              <p:cNvPr id="14" name="ZoneTexte 13">
                <a:extLst>
                  <a:ext uri="{FF2B5EF4-FFF2-40B4-BE49-F238E27FC236}">
                    <a16:creationId xmlns:a16="http://schemas.microsoft.com/office/drawing/2014/main" id="{93AF4775-E9CC-C77B-F2C5-223DD01423C1}"/>
                  </a:ext>
                </a:extLst>
              </p:cNvPr>
              <p:cNvSpPr txBox="1">
                <a:spLocks noRot="1" noChangeAspect="1" noMove="1" noResize="1" noEditPoints="1" noAdjustHandles="1" noChangeArrowheads="1" noChangeShapeType="1" noTextEdit="1"/>
              </p:cNvSpPr>
              <p:nvPr/>
            </p:nvSpPr>
            <p:spPr>
              <a:xfrm>
                <a:off x="0" y="4566888"/>
                <a:ext cx="2502352" cy="659476"/>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p14="http://schemas.microsoft.com/office/powerpoint/2010/main">
        <mc:Choice Requires="p14">
          <p:contentPart p14:bwMode="auto" r:id="rId7">
            <p14:nvContentPartPr>
              <p14:cNvPr id="3" name="Encre 2">
                <a:extLst>
                  <a:ext uri="{FF2B5EF4-FFF2-40B4-BE49-F238E27FC236}">
                    <a16:creationId xmlns:a16="http://schemas.microsoft.com/office/drawing/2014/main" id="{96065BE9-C726-50B9-55DE-36DF859292F5}"/>
                  </a:ext>
                </a:extLst>
              </p14:cNvPr>
              <p14:cNvContentPartPr/>
              <p14:nvPr/>
            </p14:nvContentPartPr>
            <p14:xfrm>
              <a:off x="7991430" y="4345905"/>
              <a:ext cx="1440" cy="3240"/>
            </p14:xfrm>
          </p:contentPart>
        </mc:Choice>
        <mc:Fallback xmlns="">
          <p:pic>
            <p:nvPicPr>
              <p:cNvPr id="3" name="Encre 2">
                <a:extLst>
                  <a:ext uri="{FF2B5EF4-FFF2-40B4-BE49-F238E27FC236}">
                    <a16:creationId xmlns:a16="http://schemas.microsoft.com/office/drawing/2014/main" id="{96065BE9-C726-50B9-55DE-36DF859292F5}"/>
                  </a:ext>
                </a:extLst>
              </p:cNvPr>
              <p:cNvPicPr/>
              <p:nvPr/>
            </p:nvPicPr>
            <p:blipFill>
              <a:blip r:embed="rId8"/>
              <a:stretch>
                <a:fillRect/>
              </a:stretch>
            </p:blipFill>
            <p:spPr>
              <a:xfrm>
                <a:off x="7982790" y="4336905"/>
                <a:ext cx="19080" cy="20880"/>
              </a:xfrm>
              <a:prstGeom prst="rect">
                <a:avLst/>
              </a:prstGeom>
            </p:spPr>
          </p:pic>
        </mc:Fallback>
      </mc:AlternateContent>
      <mc:AlternateContent xmlns:mc="http://schemas.openxmlformats.org/markup-compatibility/2006" xmlns:a14="http://schemas.microsoft.com/office/drawing/2010/main">
        <mc:Choice Requires="a14">
          <p:sp>
            <p:nvSpPr>
              <p:cNvPr id="15" name="ZoneTexte 14">
                <a:extLst>
                  <a:ext uri="{FF2B5EF4-FFF2-40B4-BE49-F238E27FC236}">
                    <a16:creationId xmlns:a16="http://schemas.microsoft.com/office/drawing/2014/main" id="{5587F6F1-2299-559C-1CC0-BDEFCDA521F5}"/>
                  </a:ext>
                </a:extLst>
              </p:cNvPr>
              <p:cNvSpPr txBox="1"/>
              <p:nvPr/>
            </p:nvSpPr>
            <p:spPr>
              <a:xfrm>
                <a:off x="0" y="2268254"/>
                <a:ext cx="5851217" cy="768800"/>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𝐷</m:t>
                      </m:r>
                      <m:r>
                        <a:rPr lang="fr-FR" i="1" smtClean="0">
                          <a:solidFill>
                            <a:schemeClr val="tx1"/>
                          </a:solidFill>
                          <a:latin typeface="Cambria Math" panose="02040503050406030204" pitchFamily="18" charset="0"/>
                        </a:rPr>
                        <m:t>ⅇ=1−</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𝑇</m:t>
                                  </m:r>
                                  <m:r>
                                    <a:rPr lang="fr-FR" i="1" smtClean="0">
                                      <a:solidFill>
                                        <a:schemeClr val="tx1"/>
                                      </a:solidFill>
                                      <a:latin typeface="Cambria Math" panose="02040503050406030204" pitchFamily="18" charset="0"/>
                                    </a:rPr>
                                    <m:t>−4</m:t>
                                  </m:r>
                                </m:num>
                                <m:den>
                                  <m:r>
                                    <a:rPr lang="fr-FR" i="1" smtClean="0">
                                      <a:solidFill>
                                        <a:schemeClr val="tx1"/>
                                      </a:solidFill>
                                      <a:latin typeface="Cambria Math" panose="02040503050406030204" pitchFamily="18" charset="0"/>
                                    </a:rPr>
                                    <m:t>622</m:t>
                                  </m:r>
                                </m:den>
                              </m:f>
                            </m:e>
                          </m:d>
                        </m:e>
                        <m:sup>
                          <m:r>
                            <a:rPr lang="fr-FR" i="1" smtClean="0">
                              <a:solidFill>
                                <a:schemeClr val="tx1"/>
                              </a:solidFill>
                              <a:latin typeface="Cambria Math" panose="02040503050406030204" pitchFamily="18" charset="0"/>
                            </a:rPr>
                            <m:t>1,7</m:t>
                          </m:r>
                        </m:sup>
                      </m:sSup>
                      <m:r>
                        <a:rPr lang="fr-FR" i="1" smtClean="0">
                          <a:solidFill>
                            <a:schemeClr val="tx1"/>
                          </a:solidFill>
                          <a:latin typeface="Cambria Math" panose="02040503050406030204" pitchFamily="18" charset="0"/>
                        </a:rPr>
                        <m:t>=0,998</m:t>
                      </m:r>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rPr>
                        <m:t>𝑔</m:t>
                      </m:r>
                      <m:r>
                        <a:rPr lang="fr-FR" b="0" i="1" smtClean="0">
                          <a:solidFill>
                            <a:schemeClr val="tx1"/>
                          </a:solidFill>
                          <a:latin typeface="Cambria Math" panose="02040503050406030204" pitchFamily="18" charset="0"/>
                        </a:rPr>
                        <m:t>/</m:t>
                      </m:r>
                      <m:sSup>
                        <m:sSupPr>
                          <m:ctrlPr>
                            <a:rPr lang="fr-FR" b="0"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𝑐𝑚</m:t>
                          </m:r>
                        </m:e>
                        <m:sup>
                          <m:r>
                            <a:rPr lang="fr-FR" b="0" i="1" smtClean="0">
                              <a:solidFill>
                                <a:schemeClr val="tx1"/>
                              </a:solidFill>
                              <a:latin typeface="Cambria Math" panose="02040503050406030204" pitchFamily="18" charset="0"/>
                            </a:rPr>
                            <m:t>3</m:t>
                          </m:r>
                        </m:sup>
                      </m:sSup>
                      <m:r>
                        <a:rPr lang="fr-FR" b="0" i="1" smtClean="0">
                          <a:solidFill>
                            <a:schemeClr val="tx1"/>
                          </a:solidFill>
                          <a:latin typeface="Cambria Math" panose="02040503050406030204" pitchFamily="18" charset="0"/>
                        </a:rPr>
                        <m:t> </m:t>
                      </m:r>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𝑇</m:t>
                      </m:r>
                      <m:r>
                        <a:rPr lang="fr-FR" i="1" smtClean="0">
                          <a:solidFill>
                            <a:schemeClr val="tx1"/>
                          </a:solidFill>
                          <a:latin typeface="Cambria Math" panose="02040503050406030204" pitchFamily="18" charset="0"/>
                        </a:rPr>
                        <m:t>=21,31±</m:t>
                      </m:r>
                      <m:sSup>
                        <m:sSupPr>
                          <m:ctrlPr>
                            <a:rPr lang="fr-FR" i="1" smtClean="0">
                              <a:solidFill>
                                <a:schemeClr val="tx1"/>
                              </a:solidFill>
                              <a:latin typeface="Cambria Math" panose="02040503050406030204" pitchFamily="18" charset="0"/>
                            </a:rPr>
                          </m:ctrlPr>
                        </m:sSupPr>
                        <m:e>
                          <m:r>
                            <a:rPr lang="fr-FR" i="1" smtClean="0">
                              <a:solidFill>
                                <a:schemeClr val="tx1"/>
                              </a:solidFill>
                              <a:latin typeface="Cambria Math" panose="02040503050406030204" pitchFamily="18" charset="0"/>
                            </a:rPr>
                            <m:t>0,5</m:t>
                          </m:r>
                        </m:e>
                        <m:sup>
                          <m:r>
                            <a:rPr lang="fr-FR" i="1" smtClean="0">
                              <a:solidFill>
                                <a:schemeClr val="tx1"/>
                              </a:solidFill>
                              <a:latin typeface="Cambria Math" panose="02040503050406030204" pitchFamily="18" charset="0"/>
                            </a:rPr>
                            <m:t>0</m:t>
                          </m:r>
                        </m:sup>
                      </m:sSup>
                      <m:r>
                        <a:rPr lang="fr-FR" i="1" smtClean="0">
                          <a:solidFill>
                            <a:schemeClr val="tx1"/>
                          </a:solidFill>
                          <a:latin typeface="Cambria Math" panose="02040503050406030204" pitchFamily="18" charset="0"/>
                        </a:rPr>
                        <m:t>𝐶</m:t>
                      </m:r>
                    </m:oMath>
                  </m:oMathPara>
                </a14:m>
                <a:endParaRPr lang="fr-FR" dirty="0">
                  <a:solidFill>
                    <a:schemeClr val="tx1"/>
                  </a:solidFill>
                </a:endParaRPr>
              </a:p>
            </p:txBody>
          </p:sp>
        </mc:Choice>
        <mc:Fallback xmlns="">
          <p:sp>
            <p:nvSpPr>
              <p:cNvPr id="15" name="ZoneTexte 14">
                <a:extLst>
                  <a:ext uri="{FF2B5EF4-FFF2-40B4-BE49-F238E27FC236}">
                    <a16:creationId xmlns:a16="http://schemas.microsoft.com/office/drawing/2014/main" id="{5587F6F1-2299-559C-1CC0-BDEFCDA521F5}"/>
                  </a:ext>
                </a:extLst>
              </p:cNvPr>
              <p:cNvSpPr txBox="1">
                <a:spLocks noRot="1" noChangeAspect="1" noMove="1" noResize="1" noEditPoints="1" noAdjustHandles="1" noChangeArrowheads="1" noChangeShapeType="1" noTextEdit="1"/>
              </p:cNvSpPr>
              <p:nvPr/>
            </p:nvSpPr>
            <p:spPr>
              <a:xfrm>
                <a:off x="0" y="2268254"/>
                <a:ext cx="5851217" cy="768800"/>
              </a:xfrm>
              <a:prstGeom prst="rect">
                <a:avLst/>
              </a:prstGeom>
              <a:blipFill>
                <a:blip r:embed="rId9"/>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6" name="ZoneTexte 15">
                <a:extLst>
                  <a:ext uri="{FF2B5EF4-FFF2-40B4-BE49-F238E27FC236}">
                    <a16:creationId xmlns:a16="http://schemas.microsoft.com/office/drawing/2014/main" id="{8472761E-5845-F296-83AB-D51964658977}"/>
                  </a:ext>
                </a:extLst>
              </p:cNvPr>
              <p:cNvSpPr txBox="1"/>
              <p:nvPr/>
            </p:nvSpPr>
            <p:spPr>
              <a:xfrm>
                <a:off x="0" y="901389"/>
                <a:ext cx="6243782" cy="6127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𝐷</m:t>
                      </m:r>
                      <m:r>
                        <a:rPr lang="fr-FR" b="0" i="1" smtClean="0">
                          <a:solidFill>
                            <a:schemeClr val="tx1"/>
                          </a:solidFill>
                          <a:latin typeface="Cambria Math" panose="02040503050406030204" pitchFamily="18" charset="0"/>
                        </a:rPr>
                        <m:t>𝑒</m:t>
                      </m:r>
                      <m:r>
                        <a:rPr lang="fr-FR" i="1" smtClean="0">
                          <a:solidFill>
                            <a:schemeClr val="tx1"/>
                          </a:solidFill>
                          <a:latin typeface="Cambria Math" panose="02040503050406030204" pitchFamily="18" charset="0"/>
                        </a:rPr>
                        <m:t>=</m:t>
                      </m:r>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1273,3−0,6121⋅</m:t>
                          </m:r>
                          <m:r>
                            <a:rPr lang="fr-FR" i="1" smtClean="0">
                              <a:solidFill>
                                <a:schemeClr val="tx1"/>
                              </a:solidFill>
                              <a:latin typeface="Cambria Math" panose="02040503050406030204" pitchFamily="18" charset="0"/>
                            </a:rPr>
                            <m:t>𝑇</m:t>
                          </m:r>
                        </m:num>
                        <m:den>
                          <m:r>
                            <a:rPr lang="fr-FR" i="1" smtClean="0">
                              <a:solidFill>
                                <a:schemeClr val="tx1"/>
                              </a:solidFill>
                              <a:latin typeface="Cambria Math" panose="02040503050406030204" pitchFamily="18" charset="0"/>
                            </a:rPr>
                            <m:t>1000</m:t>
                          </m:r>
                        </m:den>
                      </m:f>
                      <m:r>
                        <a:rPr lang="fr-FR"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1,26 </m:t>
                      </m:r>
                      <m:r>
                        <a:rPr lang="fr-FR" i="1">
                          <a:solidFill>
                            <a:schemeClr val="tx1"/>
                          </a:solidFill>
                          <a:latin typeface="Cambria Math" panose="02040503050406030204" pitchFamily="18" charset="0"/>
                        </a:rPr>
                        <m:t>𝑔</m:t>
                      </m:r>
                      <m:r>
                        <a:rPr lang="fr-FR" i="1">
                          <a:solidFill>
                            <a:schemeClr val="tx1"/>
                          </a:solidFill>
                          <a:latin typeface="Cambria Math" panose="02040503050406030204" pitchFamily="18" charset="0"/>
                        </a:rPr>
                        <m:t>/</m:t>
                      </m:r>
                      <m:sSup>
                        <m:sSupPr>
                          <m:ctrlPr>
                            <a:rPr lang="fr-FR" i="1">
                              <a:solidFill>
                                <a:schemeClr val="tx1"/>
                              </a:solidFill>
                              <a:latin typeface="Cambria Math" panose="02040503050406030204" pitchFamily="18" charset="0"/>
                            </a:rPr>
                          </m:ctrlPr>
                        </m:sSupPr>
                        <m:e>
                          <m:r>
                            <a:rPr lang="fr-FR" i="1">
                              <a:solidFill>
                                <a:schemeClr val="tx1"/>
                              </a:solidFill>
                              <a:latin typeface="Cambria Math" panose="02040503050406030204" pitchFamily="18" charset="0"/>
                            </a:rPr>
                            <m:t>𝑐𝑚</m:t>
                          </m:r>
                        </m:e>
                        <m:sup>
                          <m:r>
                            <a:rPr lang="fr-FR" i="1">
                              <a:solidFill>
                                <a:schemeClr val="tx1"/>
                              </a:solidFill>
                              <a:latin typeface="Cambria Math" panose="02040503050406030204" pitchFamily="18" charset="0"/>
                            </a:rPr>
                            <m:t>3</m:t>
                          </m:r>
                        </m:sup>
                      </m:sSup>
                      <m:r>
                        <a:rPr lang="fr-FR" i="1">
                          <a:solidFill>
                            <a:schemeClr val="tx1"/>
                          </a:solidFill>
                          <a:latin typeface="Cambria Math" panose="02040503050406030204" pitchFamily="18" charset="0"/>
                        </a:rPr>
                        <m:t>;</m:t>
                      </m:r>
                      <m:r>
                        <a:rPr lang="fr-FR" i="1">
                          <a:solidFill>
                            <a:schemeClr val="tx1"/>
                          </a:solidFill>
                          <a:latin typeface="Cambria Math" panose="02040503050406030204" pitchFamily="18" charset="0"/>
                        </a:rPr>
                        <m:t>𝑇</m:t>
                      </m:r>
                      <m:r>
                        <a:rPr lang="fr-FR" i="1">
                          <a:solidFill>
                            <a:schemeClr val="tx1"/>
                          </a:solidFill>
                          <a:latin typeface="Cambria Math" panose="02040503050406030204" pitchFamily="18" charset="0"/>
                        </a:rPr>
                        <m:t>=21,12±</m:t>
                      </m:r>
                      <m:sSup>
                        <m:sSupPr>
                          <m:ctrlPr>
                            <a:rPr lang="fr-FR" i="1">
                              <a:solidFill>
                                <a:schemeClr val="tx1"/>
                              </a:solidFill>
                              <a:latin typeface="Cambria Math" panose="02040503050406030204" pitchFamily="18" charset="0"/>
                            </a:rPr>
                          </m:ctrlPr>
                        </m:sSupPr>
                        <m:e>
                          <m:r>
                            <a:rPr lang="fr-FR" i="1">
                              <a:solidFill>
                                <a:schemeClr val="tx1"/>
                              </a:solidFill>
                              <a:latin typeface="Cambria Math" panose="02040503050406030204" pitchFamily="18" charset="0"/>
                            </a:rPr>
                            <m:t>0,5</m:t>
                          </m:r>
                        </m:e>
                        <m:sup>
                          <m:r>
                            <a:rPr lang="fr-FR" i="1">
                              <a:solidFill>
                                <a:schemeClr val="tx1"/>
                              </a:solidFill>
                              <a:latin typeface="Cambria Math" panose="02040503050406030204" pitchFamily="18" charset="0"/>
                            </a:rPr>
                            <m:t>0</m:t>
                          </m:r>
                        </m:sup>
                      </m:sSup>
                      <m:r>
                        <a:rPr lang="fr-FR" i="1">
                          <a:solidFill>
                            <a:schemeClr val="tx1"/>
                          </a:solidFill>
                          <a:latin typeface="Cambria Math" panose="02040503050406030204" pitchFamily="18" charset="0"/>
                        </a:rPr>
                        <m:t>𝐶</m:t>
                      </m:r>
                    </m:oMath>
                  </m:oMathPara>
                </a14:m>
                <a:endParaRPr lang="fr-FR" dirty="0">
                  <a:solidFill>
                    <a:schemeClr val="tx1"/>
                  </a:solidFill>
                </a:endParaRPr>
              </a:p>
            </p:txBody>
          </p:sp>
        </mc:Choice>
        <mc:Fallback xmlns="">
          <p:sp>
            <p:nvSpPr>
              <p:cNvPr id="16" name="ZoneTexte 15">
                <a:extLst>
                  <a:ext uri="{FF2B5EF4-FFF2-40B4-BE49-F238E27FC236}">
                    <a16:creationId xmlns:a16="http://schemas.microsoft.com/office/drawing/2014/main" id="{8472761E-5845-F296-83AB-D51964658977}"/>
                  </a:ext>
                </a:extLst>
              </p:cNvPr>
              <p:cNvSpPr txBox="1">
                <a:spLocks noRot="1" noChangeAspect="1" noMove="1" noResize="1" noEditPoints="1" noAdjustHandles="1" noChangeArrowheads="1" noChangeShapeType="1" noTextEdit="1"/>
              </p:cNvSpPr>
              <p:nvPr/>
            </p:nvSpPr>
            <p:spPr>
              <a:xfrm>
                <a:off x="0" y="901389"/>
                <a:ext cx="6243782" cy="612732"/>
              </a:xfrm>
              <a:prstGeom prst="rect">
                <a:avLst/>
              </a:prstGeom>
              <a:blipFill>
                <a:blip r:embed="rId10"/>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634D8E35-6D35-B38B-6081-1DEE732C7EC2}"/>
                  </a:ext>
                </a:extLst>
              </p:cNvPr>
              <p:cNvSpPr txBox="1"/>
              <p:nvPr/>
            </p:nvSpPr>
            <p:spPr>
              <a:xfrm>
                <a:off x="0" y="1582715"/>
                <a:ext cx="5113258" cy="71468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𝐷𝑔</m:t>
                      </m:r>
                      <m:r>
                        <a:rPr lang="fr-FR" i="1" smtClean="0">
                          <a:solidFill>
                            <a:schemeClr val="tx1"/>
                          </a:solidFill>
                          <a:latin typeface="Cambria Math" panose="02040503050406030204" pitchFamily="18" charset="0"/>
                        </a:rPr>
                        <m:t>=</m:t>
                      </m:r>
                      <m:d>
                        <m:dPr>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0,6121</m:t>
                              </m:r>
                            </m:num>
                            <m:den>
                              <m:r>
                                <a:rPr lang="fr-FR" i="1" smtClean="0">
                                  <a:solidFill>
                                    <a:schemeClr val="tx1"/>
                                  </a:solidFill>
                                  <a:latin typeface="Cambria Math" panose="02040503050406030204" pitchFamily="18" charset="0"/>
                                </a:rPr>
                                <m:t>1000</m:t>
                              </m:r>
                            </m:den>
                          </m:f>
                          <m:r>
                            <a:rPr lang="fr-FR" i="1" smtClean="0">
                              <a:solidFill>
                                <a:schemeClr val="tx1"/>
                              </a:solidFill>
                              <a:latin typeface="Cambria Math" panose="02040503050406030204" pitchFamily="18" charset="0"/>
                            </a:rPr>
                            <m:t>⋅0,5</m:t>
                          </m:r>
                        </m:e>
                      </m:d>
                      <m:r>
                        <a:rPr lang="fr-FR" i="1" smtClean="0">
                          <a:solidFill>
                            <a:schemeClr val="tx1"/>
                          </a:solidFill>
                          <a:latin typeface="Cambria Math" panose="02040503050406030204" pitchFamily="18" charset="0"/>
                        </a:rPr>
                        <m:t>⇒</m:t>
                      </m:r>
                      <m:r>
                        <a:rPr lang="fr-FR" b="1" i="1" smtClean="0">
                          <a:solidFill>
                            <a:schemeClr val="tx1"/>
                          </a:solidFill>
                          <a:latin typeface="Cambria Math" panose="02040503050406030204" pitchFamily="18" charset="0"/>
                        </a:rPr>
                        <m:t>𝜹</m:t>
                      </m:r>
                      <m:r>
                        <a:rPr lang="fr-FR" b="1" i="1" smtClean="0">
                          <a:solidFill>
                            <a:schemeClr val="tx1"/>
                          </a:solidFill>
                          <a:latin typeface="Cambria Math" panose="02040503050406030204" pitchFamily="18" charset="0"/>
                        </a:rPr>
                        <m:t>𝑫𝒈</m:t>
                      </m:r>
                      <m:r>
                        <a:rPr lang="fr-FR" b="1" i="1" smtClean="0">
                          <a:solidFill>
                            <a:schemeClr val="tx1"/>
                          </a:solidFill>
                          <a:latin typeface="Cambria Math" panose="02040503050406030204" pitchFamily="18" charset="0"/>
                        </a:rPr>
                        <m:t>=</m:t>
                      </m:r>
                      <m:r>
                        <a:rPr lang="fr-FR" b="1" i="1" smtClean="0">
                          <a:solidFill>
                            <a:schemeClr val="tx1"/>
                          </a:solidFill>
                          <a:latin typeface="Cambria Math" panose="02040503050406030204" pitchFamily="18" charset="0"/>
                        </a:rPr>
                        <m:t>𝟑</m:t>
                      </m:r>
                      <m:r>
                        <a:rPr lang="fr-FR" b="1" i="1" smtClean="0">
                          <a:solidFill>
                            <a:schemeClr val="tx1"/>
                          </a:solidFill>
                          <a:latin typeface="Cambria Math" panose="02040503050406030204" pitchFamily="18" charset="0"/>
                        </a:rPr>
                        <m:t>×</m:t>
                      </m:r>
                      <m:sSup>
                        <m:sSupPr>
                          <m:ctrlPr>
                            <a:rPr lang="fr-FR" b="1" i="1" smtClean="0">
                              <a:solidFill>
                                <a:schemeClr val="tx1"/>
                              </a:solidFill>
                              <a:latin typeface="Cambria Math" panose="02040503050406030204" pitchFamily="18" charset="0"/>
                            </a:rPr>
                          </m:ctrlPr>
                        </m:sSupPr>
                        <m:e>
                          <m:r>
                            <a:rPr lang="fr-FR" b="1" i="1" smtClean="0">
                              <a:solidFill>
                                <a:schemeClr val="tx1"/>
                              </a:solidFill>
                              <a:latin typeface="Cambria Math" panose="02040503050406030204" pitchFamily="18" charset="0"/>
                            </a:rPr>
                            <m:t>𝟏𝟎</m:t>
                          </m:r>
                        </m:e>
                        <m:sup>
                          <m:r>
                            <a:rPr lang="fr-FR" b="1" i="1" smtClean="0">
                              <a:solidFill>
                                <a:schemeClr val="tx1"/>
                              </a:solidFill>
                              <a:latin typeface="Cambria Math" panose="02040503050406030204" pitchFamily="18" charset="0"/>
                            </a:rPr>
                            <m:t>−</m:t>
                          </m:r>
                          <m:r>
                            <a:rPr lang="fr-FR" b="1" i="1" smtClean="0">
                              <a:solidFill>
                                <a:schemeClr val="tx1"/>
                              </a:solidFill>
                              <a:latin typeface="Cambria Math" panose="02040503050406030204" pitchFamily="18" charset="0"/>
                            </a:rPr>
                            <m:t>𝟒</m:t>
                          </m:r>
                        </m:sup>
                      </m:sSup>
                      <m:r>
                        <a:rPr lang="fr-FR" b="1" i="1" smtClean="0">
                          <a:solidFill>
                            <a:schemeClr val="tx1"/>
                          </a:solidFill>
                          <a:latin typeface="Cambria Math" panose="02040503050406030204" pitchFamily="18" charset="0"/>
                        </a:rPr>
                        <m:t>𝒈</m:t>
                      </m:r>
                      <m:r>
                        <a:rPr lang="fr-FR" b="1" i="1" smtClean="0">
                          <a:solidFill>
                            <a:schemeClr val="tx1"/>
                          </a:solidFill>
                          <a:latin typeface="Cambria Math" panose="02040503050406030204" pitchFamily="18" charset="0"/>
                        </a:rPr>
                        <m:t>/</m:t>
                      </m:r>
                      <m:r>
                        <a:rPr lang="fr-FR" b="1" i="1" smtClean="0">
                          <a:solidFill>
                            <a:schemeClr val="tx1"/>
                          </a:solidFill>
                          <a:latin typeface="Cambria Math" panose="02040503050406030204" pitchFamily="18" charset="0"/>
                        </a:rPr>
                        <m:t>𝒄</m:t>
                      </m:r>
                      <m:sSup>
                        <m:sSupPr>
                          <m:ctrlPr>
                            <a:rPr lang="fr-FR" b="1" i="1" smtClean="0">
                              <a:solidFill>
                                <a:schemeClr val="tx1"/>
                              </a:solidFill>
                              <a:latin typeface="Cambria Math" panose="02040503050406030204" pitchFamily="18" charset="0"/>
                            </a:rPr>
                          </m:ctrlPr>
                        </m:sSupPr>
                        <m:e>
                          <m:r>
                            <a:rPr lang="fr-FR" b="1" i="1" smtClean="0">
                              <a:solidFill>
                                <a:schemeClr val="tx1"/>
                              </a:solidFill>
                              <a:latin typeface="Cambria Math" panose="02040503050406030204" pitchFamily="18" charset="0"/>
                            </a:rPr>
                            <m:t>𝒎</m:t>
                          </m:r>
                        </m:e>
                        <m:sup>
                          <m:r>
                            <a:rPr lang="fr-FR" b="1" i="1" smtClean="0">
                              <a:solidFill>
                                <a:schemeClr val="tx1"/>
                              </a:solidFill>
                              <a:latin typeface="Cambria Math" panose="02040503050406030204" pitchFamily="18" charset="0"/>
                            </a:rPr>
                            <m:t>𝟑</m:t>
                          </m:r>
                        </m:sup>
                      </m:sSup>
                    </m:oMath>
                  </m:oMathPara>
                </a14:m>
                <a:endParaRPr lang="fr-FR" b="1" dirty="0">
                  <a:solidFill>
                    <a:schemeClr val="tx1"/>
                  </a:solidFill>
                </a:endParaRPr>
              </a:p>
            </p:txBody>
          </p:sp>
        </mc:Choice>
        <mc:Fallback xmlns="">
          <p:sp>
            <p:nvSpPr>
              <p:cNvPr id="17" name="ZoneTexte 16">
                <a:extLst>
                  <a:ext uri="{FF2B5EF4-FFF2-40B4-BE49-F238E27FC236}">
                    <a16:creationId xmlns:a16="http://schemas.microsoft.com/office/drawing/2014/main" id="{634D8E35-6D35-B38B-6081-1DEE732C7EC2}"/>
                  </a:ext>
                </a:extLst>
              </p:cNvPr>
              <p:cNvSpPr txBox="1">
                <a:spLocks noRot="1" noChangeAspect="1" noMove="1" noResize="1" noEditPoints="1" noAdjustHandles="1" noChangeArrowheads="1" noChangeShapeType="1" noTextEdit="1"/>
              </p:cNvSpPr>
              <p:nvPr/>
            </p:nvSpPr>
            <p:spPr>
              <a:xfrm>
                <a:off x="0" y="1582715"/>
                <a:ext cx="5113258" cy="714683"/>
              </a:xfrm>
              <a:prstGeom prst="rect">
                <a:avLst/>
              </a:prstGeom>
              <a:blipFill>
                <a:blip r:embed="rId11"/>
                <a:stretch>
                  <a:fillRect/>
                </a:stretch>
              </a:blipFill>
            </p:spPr>
            <p:txBody>
              <a:bodyPr/>
              <a:lstStyle/>
              <a:p>
                <a:r>
                  <a:rPr lang="fr-FR">
                    <a:noFill/>
                  </a:rPr>
                  <a:t> </a:t>
                </a:r>
              </a:p>
            </p:txBody>
          </p:sp>
        </mc:Fallback>
      </mc:AlternateContent>
      <p:sp>
        <p:nvSpPr>
          <p:cNvPr id="18" name="Rectangle 17">
            <a:extLst>
              <a:ext uri="{FF2B5EF4-FFF2-40B4-BE49-F238E27FC236}">
                <a16:creationId xmlns:a16="http://schemas.microsoft.com/office/drawing/2014/main" id="{A39A8CE4-6D7F-7793-9428-0CC7A9674DC5}"/>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5 : Incertitude Sang</a:t>
            </a:r>
          </a:p>
        </p:txBody>
      </p:sp>
    </p:spTree>
    <p:extLst>
      <p:ext uri="{BB962C8B-B14F-4D97-AF65-F5344CB8AC3E}">
        <p14:creationId xmlns:p14="http://schemas.microsoft.com/office/powerpoint/2010/main" val="4496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D7714-EBC5-B7B9-C705-120E4CEFE135}"/>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dirty="0"/>
          </a:p>
        </p:txBody>
      </p:sp>
      <p:sp>
        <p:nvSpPr>
          <p:cNvPr id="8" name="Rectangle 7">
            <a:extLst>
              <a:ext uri="{FF2B5EF4-FFF2-40B4-BE49-F238E27FC236}">
                <a16:creationId xmlns:a16="http://schemas.microsoft.com/office/drawing/2014/main" id="{FBCA2660-587B-E98F-5E39-140A307A0B92}"/>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38 / 38</a:t>
            </a:r>
          </a:p>
        </p:txBody>
      </p:sp>
      <mc:AlternateContent xmlns:mc="http://schemas.openxmlformats.org/markup-compatibility/2006" xmlns:a14="http://schemas.microsoft.com/office/drawing/2010/main">
        <mc:Choice Requires="a14">
          <p:sp>
            <p:nvSpPr>
              <p:cNvPr id="12" name="ZoneTexte 11">
                <a:extLst>
                  <a:ext uri="{FF2B5EF4-FFF2-40B4-BE49-F238E27FC236}">
                    <a16:creationId xmlns:a16="http://schemas.microsoft.com/office/drawing/2014/main" id="{8943113E-5FA7-26A4-205A-87FB5FC1D891}"/>
                  </a:ext>
                </a:extLst>
              </p:cNvPr>
              <p:cNvSpPr txBox="1"/>
              <p:nvPr/>
            </p:nvSpPr>
            <p:spPr>
              <a:xfrm>
                <a:off x="0" y="674983"/>
                <a:ext cx="9458539" cy="35394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fr-FR" sz="1700" b="0" i="1" smtClean="0">
                          <a:solidFill>
                            <a:schemeClr val="tx1"/>
                          </a:solidFill>
                          <a:latin typeface="Cambria Math" panose="02040503050406030204" pitchFamily="18" charset="0"/>
                        </a:rPr>
                        <m:t>𝐶𝑎𝑣</m:t>
                      </m:r>
                      <m:r>
                        <a:rPr lang="fr-FR" sz="1700" i="1" smtClean="0">
                          <a:solidFill>
                            <a:schemeClr val="tx1"/>
                          </a:solidFill>
                          <a:latin typeface="Cambria Math" panose="02040503050406030204" pitchFamily="18" charset="0"/>
                        </a:rPr>
                        <m:t>=1−</m:t>
                      </m:r>
                      <m:sSup>
                        <m:sSupPr>
                          <m:ctrlPr>
                            <a:rPr lang="fr-FR" sz="1700" i="1" smtClean="0">
                              <a:solidFill>
                                <a:schemeClr val="tx1"/>
                              </a:solidFill>
                              <a:latin typeface="Cambria Math" panose="02040503050406030204" pitchFamily="18" charset="0"/>
                            </a:rPr>
                          </m:ctrlPr>
                        </m:sSupPr>
                        <m:e>
                          <m:d>
                            <m:dPr>
                              <m:ctrlPr>
                                <a:rPr lang="fr-FR" sz="1700" i="1" smtClean="0">
                                  <a:solidFill>
                                    <a:schemeClr val="tx1"/>
                                  </a:solidFill>
                                  <a:latin typeface="Cambria Math" panose="02040503050406030204" pitchFamily="18" charset="0"/>
                                </a:rPr>
                              </m:ctrlPr>
                            </m:dPr>
                            <m:e>
                              <m:r>
                                <a:rPr lang="fr-FR" sz="1700" i="1" smtClean="0">
                                  <a:solidFill>
                                    <a:schemeClr val="tx1"/>
                                  </a:solidFill>
                                  <a:latin typeface="Cambria Math" panose="02040503050406030204" pitchFamily="18" charset="0"/>
                                </a:rPr>
                                <m:t>3,52×</m:t>
                              </m:r>
                              <m:sSup>
                                <m:sSupPr>
                                  <m:ctrlPr>
                                    <a:rPr lang="fr-FR" sz="1700" i="1" smtClean="0">
                                      <a:solidFill>
                                        <a:schemeClr val="tx1"/>
                                      </a:solidFill>
                                      <a:latin typeface="Cambria Math" panose="02040503050406030204" pitchFamily="18" charset="0"/>
                                    </a:rPr>
                                  </m:ctrlPr>
                                </m:sSupPr>
                                <m:e>
                                  <m:r>
                                    <a:rPr lang="fr-FR" sz="1700" i="1" smtClean="0">
                                      <a:solidFill>
                                        <a:schemeClr val="tx1"/>
                                      </a:solidFill>
                                      <a:latin typeface="Cambria Math" panose="02040503050406030204" pitchFamily="18" charset="0"/>
                                    </a:rPr>
                                    <m:t>10</m:t>
                                  </m:r>
                                </m:e>
                                <m:sup>
                                  <m:r>
                                    <a:rPr lang="fr-FR" sz="1700" i="1" smtClean="0">
                                      <a:solidFill>
                                        <a:schemeClr val="tx1"/>
                                      </a:solidFill>
                                      <a:latin typeface="Cambria Math" panose="02040503050406030204" pitchFamily="18" charset="0"/>
                                    </a:rPr>
                                    <m:t>−6</m:t>
                                  </m:r>
                                </m:sup>
                              </m:sSup>
                              <m:r>
                                <a:rPr lang="fr-FR" sz="1700" i="1" smtClean="0">
                                  <a:solidFill>
                                    <a:schemeClr val="tx1"/>
                                  </a:solidFill>
                                  <a:latin typeface="Cambria Math" panose="02040503050406030204" pitchFamily="18" charset="0"/>
                                </a:rPr>
                                <m:t>×</m:t>
                              </m:r>
                              <m:r>
                                <a:rPr lang="fr-FR" sz="1700" i="1" smtClean="0">
                                  <a:solidFill>
                                    <a:schemeClr val="tx1"/>
                                  </a:solidFill>
                                  <a:latin typeface="Cambria Math" panose="02040503050406030204" pitchFamily="18" charset="0"/>
                                </a:rPr>
                                <m:t>𝐹𝑀</m:t>
                              </m:r>
                            </m:e>
                          </m:d>
                        </m:e>
                        <m:sup>
                          <m:r>
                            <a:rPr lang="fr-FR" sz="1700" i="1" smtClean="0">
                              <a:solidFill>
                                <a:schemeClr val="tx1"/>
                              </a:solidFill>
                              <a:latin typeface="Cambria Math" panose="02040503050406030204" pitchFamily="18" charset="0"/>
                            </a:rPr>
                            <m:t>3</m:t>
                          </m:r>
                        </m:sup>
                      </m:sSup>
                      <m:r>
                        <a:rPr lang="fr-FR" sz="1700" i="1" smtClean="0">
                          <a:solidFill>
                            <a:schemeClr val="tx1"/>
                          </a:solidFill>
                          <a:latin typeface="Cambria Math" panose="02040503050406030204" pitchFamily="18" charset="0"/>
                        </a:rPr>
                        <m:t>+</m:t>
                      </m:r>
                      <m:sSup>
                        <m:sSupPr>
                          <m:ctrlPr>
                            <a:rPr lang="fr-FR" sz="1700" i="1" smtClean="0">
                              <a:solidFill>
                                <a:schemeClr val="tx1"/>
                              </a:solidFill>
                              <a:latin typeface="Cambria Math" panose="02040503050406030204" pitchFamily="18" charset="0"/>
                            </a:rPr>
                          </m:ctrlPr>
                        </m:sSupPr>
                        <m:e>
                          <m:d>
                            <m:dPr>
                              <m:ctrlPr>
                                <a:rPr lang="fr-FR" sz="1700" i="1" smtClean="0">
                                  <a:solidFill>
                                    <a:schemeClr val="tx1"/>
                                  </a:solidFill>
                                  <a:latin typeface="Cambria Math" panose="02040503050406030204" pitchFamily="18" charset="0"/>
                                </a:rPr>
                              </m:ctrlPr>
                            </m:dPr>
                            <m:e>
                              <m:r>
                                <a:rPr lang="fr-FR" sz="1700" i="1" smtClean="0">
                                  <a:solidFill>
                                    <a:schemeClr val="tx1"/>
                                  </a:solidFill>
                                  <a:latin typeface="Cambria Math" panose="02040503050406030204" pitchFamily="18" charset="0"/>
                                </a:rPr>
                                <m:t>1,027</m:t>
                              </m:r>
                              <m:sSup>
                                <m:sSupPr>
                                  <m:ctrlPr>
                                    <a:rPr lang="fr-FR" sz="1700" i="1" smtClean="0">
                                      <a:solidFill>
                                        <a:schemeClr val="tx1"/>
                                      </a:solidFill>
                                      <a:latin typeface="Cambria Math" panose="02040503050406030204" pitchFamily="18" charset="0"/>
                                    </a:rPr>
                                  </m:ctrlPr>
                                </m:sSupPr>
                                <m:e>
                                  <m:r>
                                    <a:rPr lang="fr-FR" sz="1700" i="1" smtClean="0">
                                      <a:solidFill>
                                        <a:schemeClr val="tx1"/>
                                      </a:solidFill>
                                      <a:latin typeface="Cambria Math" panose="02040503050406030204" pitchFamily="18" charset="0"/>
                                      <a:ea typeface="Cambria Math" panose="02040503050406030204" pitchFamily="18" charset="0"/>
                                    </a:rPr>
                                    <m:t>×</m:t>
                                  </m:r>
                                  <m:r>
                                    <a:rPr lang="fr-FR" sz="1700" b="0" i="1" smtClean="0">
                                      <a:solidFill>
                                        <a:schemeClr val="tx1"/>
                                      </a:solidFill>
                                      <a:latin typeface="Cambria Math" panose="02040503050406030204" pitchFamily="18" charset="0"/>
                                      <a:ea typeface="Cambria Math" panose="02040503050406030204" pitchFamily="18" charset="0"/>
                                    </a:rPr>
                                    <m:t>10</m:t>
                                  </m:r>
                                </m:e>
                                <m:sup>
                                  <m:r>
                                    <a:rPr lang="fr-FR" sz="1700" b="0" i="1" smtClean="0">
                                      <a:solidFill>
                                        <a:schemeClr val="tx1"/>
                                      </a:solidFill>
                                      <a:latin typeface="Cambria Math" panose="02040503050406030204" pitchFamily="18" charset="0"/>
                                    </a:rPr>
                                    <m:t>−4</m:t>
                                  </m:r>
                                </m:sup>
                              </m:sSup>
                              <m:r>
                                <a:rPr lang="fr-FR" sz="1700" i="1" smtClean="0">
                                  <a:solidFill>
                                    <a:schemeClr val="tx1"/>
                                  </a:solidFill>
                                  <a:latin typeface="Cambria Math" panose="02040503050406030204" pitchFamily="18" charset="0"/>
                                  <a:ea typeface="Cambria Math" panose="02040503050406030204" pitchFamily="18" charset="0"/>
                                </a:rPr>
                                <m:t>×</m:t>
                              </m:r>
                              <m:r>
                                <a:rPr lang="fr-FR" sz="1700" i="1" smtClean="0">
                                  <a:solidFill>
                                    <a:schemeClr val="tx1"/>
                                  </a:solidFill>
                                  <a:latin typeface="Cambria Math" panose="02040503050406030204" pitchFamily="18" charset="0"/>
                                </a:rPr>
                                <m:t>𝐹𝑀</m:t>
                              </m:r>
                            </m:e>
                          </m:d>
                        </m:e>
                        <m:sup>
                          <m:r>
                            <a:rPr lang="fr-FR" sz="1700" i="1" smtClean="0">
                              <a:solidFill>
                                <a:schemeClr val="tx1"/>
                              </a:solidFill>
                              <a:latin typeface="Cambria Math" panose="02040503050406030204" pitchFamily="18" charset="0"/>
                            </a:rPr>
                            <m:t>2</m:t>
                          </m:r>
                        </m:sup>
                      </m:sSup>
                      <m:r>
                        <a:rPr lang="fr-FR" sz="1700" i="1" smtClean="0">
                          <a:solidFill>
                            <a:schemeClr val="tx1"/>
                          </a:solidFill>
                          <a:latin typeface="Cambria Math" panose="02040503050406030204" pitchFamily="18" charset="0"/>
                        </a:rPr>
                        <m:t>+</m:t>
                      </m:r>
                      <m:d>
                        <m:dPr>
                          <m:ctrlPr>
                            <a:rPr lang="fr-FR" sz="1700" i="1" smtClean="0">
                              <a:solidFill>
                                <a:schemeClr val="tx1"/>
                              </a:solidFill>
                              <a:latin typeface="Cambria Math" panose="02040503050406030204" pitchFamily="18" charset="0"/>
                            </a:rPr>
                          </m:ctrlPr>
                        </m:dPr>
                        <m:e>
                          <m:r>
                            <a:rPr lang="fr-FR" sz="1700" i="1" smtClean="0">
                              <a:solidFill>
                                <a:schemeClr val="tx1"/>
                              </a:solidFill>
                              <a:latin typeface="Cambria Math" panose="02040503050406030204" pitchFamily="18" charset="0"/>
                            </a:rPr>
                            <m:t>2,5</m:t>
                          </m:r>
                          <m:sSup>
                            <m:sSupPr>
                              <m:ctrlPr>
                                <a:rPr lang="fr-FR" sz="1700" i="1" smtClean="0">
                                  <a:solidFill>
                                    <a:schemeClr val="tx1"/>
                                  </a:solidFill>
                                  <a:latin typeface="Cambria Math" panose="02040503050406030204" pitchFamily="18" charset="0"/>
                                </a:rPr>
                              </m:ctrlPr>
                            </m:sSupPr>
                            <m:e>
                              <m:r>
                                <a:rPr lang="fr-FR" sz="1700" i="1" smtClean="0">
                                  <a:solidFill>
                                    <a:schemeClr val="tx1"/>
                                  </a:solidFill>
                                  <a:latin typeface="Cambria Math" panose="02040503050406030204" pitchFamily="18" charset="0"/>
                                  <a:ea typeface="Cambria Math" panose="02040503050406030204" pitchFamily="18" charset="0"/>
                                </a:rPr>
                                <m:t>×</m:t>
                              </m:r>
                              <m:r>
                                <a:rPr lang="fr-FR" sz="1700" b="0" i="1" smtClean="0">
                                  <a:solidFill>
                                    <a:schemeClr val="tx1"/>
                                  </a:solidFill>
                                  <a:latin typeface="Cambria Math" panose="02040503050406030204" pitchFamily="18" charset="0"/>
                                  <a:ea typeface="Cambria Math" panose="02040503050406030204" pitchFamily="18" charset="0"/>
                                </a:rPr>
                                <m:t>10</m:t>
                              </m:r>
                            </m:e>
                            <m:sup>
                              <m:r>
                                <a:rPr lang="fr-FR" sz="1700" b="0" i="1" smtClean="0">
                                  <a:solidFill>
                                    <a:schemeClr val="tx1"/>
                                  </a:solidFill>
                                  <a:latin typeface="Cambria Math" panose="02040503050406030204" pitchFamily="18" charset="0"/>
                                </a:rPr>
                                <m:t>−2</m:t>
                              </m:r>
                            </m:sup>
                          </m:sSup>
                          <m:r>
                            <a:rPr lang="fr-FR" sz="1700" i="1" smtClean="0">
                              <a:solidFill>
                                <a:schemeClr val="tx1"/>
                              </a:solidFill>
                              <a:latin typeface="Cambria Math" panose="02040503050406030204" pitchFamily="18" charset="0"/>
                              <a:ea typeface="Cambria Math" panose="02040503050406030204" pitchFamily="18" charset="0"/>
                            </a:rPr>
                            <m:t>×</m:t>
                          </m:r>
                          <m:r>
                            <a:rPr lang="fr-FR" sz="1700" i="1" smtClean="0">
                              <a:solidFill>
                                <a:schemeClr val="tx1"/>
                              </a:solidFill>
                              <a:latin typeface="Cambria Math" panose="02040503050406030204" pitchFamily="18" charset="0"/>
                            </a:rPr>
                            <m:t>𝐹𝑀</m:t>
                          </m:r>
                        </m:e>
                      </m:d>
                      <m:r>
                        <a:rPr lang="fr-FR" sz="1700" i="1" smtClean="0">
                          <a:solidFill>
                            <a:schemeClr val="tx1"/>
                          </a:solidFill>
                          <a:latin typeface="Cambria Math" panose="02040503050406030204" pitchFamily="18" charset="0"/>
                        </a:rPr>
                        <m:t>−</m:t>
                      </m:r>
                      <m:sSup>
                        <m:sSupPr>
                          <m:ctrlPr>
                            <a:rPr lang="fr-FR" sz="1700" i="1" smtClean="0">
                              <a:solidFill>
                                <a:schemeClr val="tx1"/>
                              </a:solidFill>
                              <a:latin typeface="Cambria Math" panose="02040503050406030204" pitchFamily="18" charset="0"/>
                            </a:rPr>
                          </m:ctrlPr>
                        </m:sSupPr>
                        <m:e>
                          <m:r>
                            <a:rPr lang="fr-FR" sz="1700" b="0" i="1" smtClean="0">
                              <a:solidFill>
                                <a:schemeClr val="tx1"/>
                              </a:solidFill>
                              <a:latin typeface="Cambria Math" panose="02040503050406030204" pitchFamily="18" charset="0"/>
                            </a:rPr>
                            <m:t>1,691</m:t>
                          </m:r>
                          <m:r>
                            <a:rPr lang="fr-FR" sz="1700" b="0" i="1" smtClean="0">
                              <a:solidFill>
                                <a:schemeClr val="tx1"/>
                              </a:solidFill>
                              <a:latin typeface="Cambria Math" panose="02040503050406030204" pitchFamily="18" charset="0"/>
                              <a:ea typeface="Cambria Math" panose="02040503050406030204" pitchFamily="18" charset="0"/>
                            </a:rPr>
                            <m:t>×10</m:t>
                          </m:r>
                        </m:e>
                        <m:sup>
                          <m:r>
                            <a:rPr lang="fr-FR" sz="1700" b="0" i="1" smtClean="0">
                              <a:solidFill>
                                <a:schemeClr val="tx1"/>
                              </a:solidFill>
                              <a:latin typeface="Cambria Math" panose="02040503050406030204" pitchFamily="18" charset="0"/>
                            </a:rPr>
                            <m:t>−4</m:t>
                          </m:r>
                        </m:sup>
                      </m:sSup>
                    </m:oMath>
                  </m:oMathPara>
                </a14:m>
                <a:endParaRPr lang="fr-FR" sz="1700" dirty="0">
                  <a:solidFill>
                    <a:schemeClr val="tx1"/>
                  </a:solidFill>
                </a:endParaRPr>
              </a:p>
            </p:txBody>
          </p:sp>
        </mc:Choice>
        <mc:Fallback xmlns="">
          <p:sp>
            <p:nvSpPr>
              <p:cNvPr id="12" name="ZoneTexte 11">
                <a:extLst>
                  <a:ext uri="{FF2B5EF4-FFF2-40B4-BE49-F238E27FC236}">
                    <a16:creationId xmlns:a16="http://schemas.microsoft.com/office/drawing/2014/main" id="{8943113E-5FA7-26A4-205A-87FB5FC1D891}"/>
                  </a:ext>
                </a:extLst>
              </p:cNvPr>
              <p:cNvSpPr txBox="1">
                <a:spLocks noRot="1" noChangeAspect="1" noMove="1" noResize="1" noEditPoints="1" noAdjustHandles="1" noChangeArrowheads="1" noChangeShapeType="1" noTextEdit="1"/>
              </p:cNvSpPr>
              <p:nvPr/>
            </p:nvSpPr>
            <p:spPr>
              <a:xfrm>
                <a:off x="0" y="674983"/>
                <a:ext cx="9458539" cy="353943"/>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45CBDA40-52BA-33A0-C6F0-0A3630662165}"/>
                  </a:ext>
                </a:extLst>
              </p:cNvPr>
              <p:cNvSpPr txBox="1"/>
              <p:nvPr/>
            </p:nvSpPr>
            <p:spPr>
              <a:xfrm>
                <a:off x="0" y="270000"/>
                <a:ext cx="4053033" cy="404983"/>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𝜌</m:t>
                      </m:r>
                      <m:r>
                        <a:rPr lang="fr-FR" i="1" smtClean="0">
                          <a:solidFill>
                            <a:schemeClr val="tx1"/>
                          </a:solidFill>
                          <a:latin typeface="Cambria Math" panose="02040503050406030204" pitchFamily="18" charset="0"/>
                        </a:rPr>
                        <m:t>=</m:t>
                      </m:r>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𝐷𝑔</m:t>
                          </m:r>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𝐹𝑣</m:t>
                          </m:r>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𝐷</m:t>
                          </m:r>
                          <m:r>
                            <a:rPr lang="fr-FR" i="1" smtClean="0">
                              <a:solidFill>
                                <a:schemeClr val="tx1"/>
                              </a:solidFill>
                              <a:latin typeface="Cambria Math" panose="02040503050406030204" pitchFamily="18" charset="0"/>
                            </a:rPr>
                            <m:t>ⅇ</m:t>
                          </m:r>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1−</m:t>
                              </m:r>
                              <m:r>
                                <a:rPr lang="fr-FR" i="1" smtClean="0">
                                  <a:solidFill>
                                    <a:schemeClr val="tx1"/>
                                  </a:solidFill>
                                  <a:latin typeface="Cambria Math" panose="02040503050406030204" pitchFamily="18" charset="0"/>
                                </a:rPr>
                                <m:t>𝐹𝑣</m:t>
                              </m:r>
                            </m:e>
                          </m:d>
                        </m:e>
                      </m:d>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𝐶</m:t>
                      </m:r>
                      <m:r>
                        <a:rPr lang="fr-FR" i="1" smtClean="0">
                          <a:solidFill>
                            <a:schemeClr val="tx1"/>
                          </a:solidFill>
                          <a:latin typeface="Cambria Math" panose="02040503050406030204" pitchFamily="18" charset="0"/>
                        </a:rPr>
                        <m:t>⋅1000</m:t>
                      </m:r>
                    </m:oMath>
                  </m:oMathPara>
                </a14:m>
                <a:endParaRPr lang="fr-FR" dirty="0">
                  <a:solidFill>
                    <a:schemeClr val="tx1"/>
                  </a:solidFill>
                </a:endParaRPr>
              </a:p>
            </p:txBody>
          </p:sp>
        </mc:Choice>
        <mc:Fallback xmlns="">
          <p:sp>
            <p:nvSpPr>
              <p:cNvPr id="13" name="ZoneTexte 12">
                <a:extLst>
                  <a:ext uri="{FF2B5EF4-FFF2-40B4-BE49-F238E27FC236}">
                    <a16:creationId xmlns:a16="http://schemas.microsoft.com/office/drawing/2014/main" id="{45CBDA40-52BA-33A0-C6F0-0A3630662165}"/>
                  </a:ext>
                </a:extLst>
              </p:cNvPr>
              <p:cNvSpPr txBox="1">
                <a:spLocks noRot="1" noChangeAspect="1" noMove="1" noResize="1" noEditPoints="1" noAdjustHandles="1" noChangeArrowheads="1" noChangeShapeType="1" noTextEdit="1"/>
              </p:cNvSpPr>
              <p:nvPr/>
            </p:nvSpPr>
            <p:spPr>
              <a:xfrm>
                <a:off x="0" y="270000"/>
                <a:ext cx="4053033" cy="404983"/>
              </a:xfrm>
              <a:prstGeom prst="rect">
                <a:avLst/>
              </a:prstGeom>
              <a:blipFill>
                <a:blip r:embed="rId4"/>
                <a:stretch>
                  <a:fillRect b="-746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AB3FEDB6-4D06-E1EA-EC7A-87A34FED3831}"/>
                  </a:ext>
                </a:extLst>
              </p:cNvPr>
              <p:cNvSpPr txBox="1"/>
              <p:nvPr/>
            </p:nvSpPr>
            <p:spPr>
              <a:xfrm>
                <a:off x="0" y="1040814"/>
                <a:ext cx="6480107" cy="66005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b="0" i="1" smtClean="0">
                          <a:latin typeface="Cambria Math" panose="02040503050406030204" pitchFamily="18" charset="0"/>
                        </a:rPr>
                        <m:t>𝐹𝑀</m:t>
                      </m:r>
                      <m:r>
                        <a:rPr lang="fr-FR" b="0" i="1" smtClean="0">
                          <a:latin typeface="Cambria Math" panose="02040503050406030204" pitchFamily="18" charset="0"/>
                        </a:rPr>
                        <m:t>=</m:t>
                      </m:r>
                      <m:f>
                        <m:fPr>
                          <m:ctrlPr>
                            <a:rPr lang="fr-FR" b="0" i="1" smtClean="0">
                              <a:latin typeface="Cambria Math" panose="02040503050406030204" pitchFamily="18" charset="0"/>
                            </a:rPr>
                          </m:ctrlPr>
                        </m:fPr>
                        <m:num>
                          <m:r>
                            <a:rPr lang="fr-FR" b="0" i="1" smtClean="0">
                              <a:latin typeface="Cambria Math" panose="02040503050406030204" pitchFamily="18" charset="0"/>
                            </a:rPr>
                            <m:t>𝑀𝑔</m:t>
                          </m:r>
                        </m:num>
                        <m:den>
                          <m:r>
                            <a:rPr lang="fr-FR" b="0" i="1" smtClean="0">
                              <a:latin typeface="Cambria Math" panose="02040503050406030204" pitchFamily="18" charset="0"/>
                            </a:rPr>
                            <m:t>𝑀𝑔</m:t>
                          </m:r>
                          <m:r>
                            <a:rPr lang="fr-FR" b="0" i="1" smtClean="0">
                              <a:latin typeface="Cambria Math" panose="02040503050406030204" pitchFamily="18" charset="0"/>
                            </a:rPr>
                            <m:t>+</m:t>
                          </m:r>
                          <m:r>
                            <a:rPr lang="fr-FR" b="0" i="1" smtClean="0">
                              <a:latin typeface="Cambria Math" panose="02040503050406030204" pitchFamily="18" charset="0"/>
                            </a:rPr>
                            <m:t>𝐷𝑒</m:t>
                          </m:r>
                          <m:r>
                            <a:rPr lang="fr-FR" b="0" i="1" smtClean="0">
                              <a:latin typeface="Cambria Math" panose="02040503050406030204" pitchFamily="18" charset="0"/>
                            </a:rPr>
                            <m:t>∗(</m:t>
                          </m:r>
                          <m:r>
                            <a:rPr lang="fr-FR" b="0" i="1" smtClean="0">
                              <a:latin typeface="Cambria Math" panose="02040503050406030204" pitchFamily="18" charset="0"/>
                            </a:rPr>
                            <m:t>𝑉𝑒</m:t>
                          </m:r>
                          <m:r>
                            <a:rPr lang="fr-FR" b="0" i="1" smtClean="0">
                              <a:latin typeface="Cambria Math" panose="02040503050406030204" pitchFamily="18" charset="0"/>
                            </a:rPr>
                            <m:t>∗1000)</m:t>
                          </m:r>
                        </m:den>
                      </m:f>
                      <m:r>
                        <a:rPr lang="fr-FR" b="0" i="0" smtClean="0">
                          <a:latin typeface="Cambria Math" panose="02040503050406030204" pitchFamily="18" charset="0"/>
                        </a:rPr>
                        <m:t>= </m:t>
                      </m:r>
                      <m:r>
                        <a:rPr lang="fr-FR" b="0" i="1" smtClean="0">
                          <a:latin typeface="Cambria Math" panose="02040503050406030204" pitchFamily="18" charset="0"/>
                        </a:rPr>
                        <m:t>0,43 ;</m:t>
                      </m:r>
                      <m:r>
                        <a:rPr lang="fr-FR" b="0" i="1" smtClean="0">
                          <a:latin typeface="Cambria Math" panose="02040503050406030204" pitchFamily="18" charset="0"/>
                        </a:rPr>
                        <m:t>𝑀𝑔</m:t>
                      </m:r>
                      <m:r>
                        <a:rPr lang="fr-FR" b="0" i="1" smtClean="0">
                          <a:latin typeface="Cambria Math" panose="02040503050406030204" pitchFamily="18" charset="0"/>
                        </a:rPr>
                        <m:t>=118,44 ±0,029</m:t>
                      </m:r>
                      <m:r>
                        <a:rPr lang="fr-FR" b="0" i="1" smtClean="0">
                          <a:latin typeface="Cambria Math" panose="02040503050406030204" pitchFamily="18" charset="0"/>
                          <a:ea typeface="Cambria Math" panose="02040503050406030204" pitchFamily="18" charset="0"/>
                        </a:rPr>
                        <m:t>𝑔</m:t>
                      </m:r>
                    </m:oMath>
                  </m:oMathPara>
                </a14:m>
                <a:endParaRPr lang="fr-FR" dirty="0"/>
              </a:p>
            </p:txBody>
          </p:sp>
        </mc:Choice>
        <mc:Fallback xmlns="">
          <p:sp>
            <p:nvSpPr>
              <p:cNvPr id="2" name="ZoneTexte 1">
                <a:extLst>
                  <a:ext uri="{FF2B5EF4-FFF2-40B4-BE49-F238E27FC236}">
                    <a16:creationId xmlns:a16="http://schemas.microsoft.com/office/drawing/2014/main" id="{AB3FEDB6-4D06-E1EA-EC7A-87A34FED3831}"/>
                  </a:ext>
                </a:extLst>
              </p:cNvPr>
              <p:cNvSpPr txBox="1">
                <a:spLocks noRot="1" noChangeAspect="1" noMove="1" noResize="1" noEditPoints="1" noAdjustHandles="1" noChangeArrowheads="1" noChangeShapeType="1" noTextEdit="1"/>
              </p:cNvSpPr>
              <p:nvPr/>
            </p:nvSpPr>
            <p:spPr>
              <a:xfrm>
                <a:off x="0" y="1040814"/>
                <a:ext cx="6480107" cy="660052"/>
              </a:xfrm>
              <a:prstGeom prst="rect">
                <a:avLst/>
              </a:prstGeom>
              <a:blipFill>
                <a:blip r:embed="rId5"/>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8" name="ZoneTexte 17">
                <a:extLst>
                  <a:ext uri="{FF2B5EF4-FFF2-40B4-BE49-F238E27FC236}">
                    <a16:creationId xmlns:a16="http://schemas.microsoft.com/office/drawing/2014/main" id="{13F26D27-FFF1-1DBF-051F-C59E1A2FA752}"/>
                  </a:ext>
                </a:extLst>
              </p:cNvPr>
              <p:cNvSpPr txBox="1"/>
              <p:nvPr/>
            </p:nvSpPr>
            <p:spPr>
              <a:xfrm>
                <a:off x="0" y="3713122"/>
                <a:ext cx="3012684" cy="61273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b="1" i="1" smtClean="0">
                          <a:latin typeface="Cambria Math" panose="02040503050406030204" pitchFamily="18" charset="0"/>
                        </a:rPr>
                        <m:t>𝑪𝒂𝒗</m:t>
                      </m:r>
                      <m:r>
                        <a:rPr lang="fr-FR" b="1" i="1" smtClean="0">
                          <a:latin typeface="Cambria Math" panose="02040503050406030204" pitchFamily="18" charset="0"/>
                        </a:rPr>
                        <m:t>=</m:t>
                      </m:r>
                      <m:r>
                        <a:rPr lang="fr-FR" b="1" i="1" smtClean="0">
                          <a:latin typeface="Cambria Math" panose="02040503050406030204" pitchFamily="18" charset="0"/>
                        </a:rPr>
                        <m:t>𝟏</m:t>
                      </m:r>
                      <m:r>
                        <a:rPr lang="fr-FR" b="1" i="1" smtClean="0">
                          <a:latin typeface="Cambria Math" panose="02040503050406030204" pitchFamily="18" charset="0"/>
                        </a:rPr>
                        <m:t>,</m:t>
                      </m:r>
                      <m:r>
                        <a:rPr lang="fr-FR" b="1" i="1" smtClean="0">
                          <a:latin typeface="Cambria Math" panose="02040503050406030204" pitchFamily="18" charset="0"/>
                        </a:rPr>
                        <m:t>𝟎𝟏</m:t>
                      </m:r>
                      <m:r>
                        <a:rPr lang="fr-FR" b="1" i="1" smtClean="0">
                          <a:latin typeface="Cambria Math" panose="02040503050406030204" pitchFamily="18" charset="0"/>
                        </a:rPr>
                        <m:t>=</m:t>
                      </m:r>
                      <m:r>
                        <a:rPr lang="fr-FR" b="1" i="1" smtClean="0">
                          <a:latin typeface="Cambria Math" panose="02040503050406030204" pitchFamily="18" charset="0"/>
                        </a:rPr>
                        <m:t>𝑪</m:t>
                      </m:r>
                      <m:r>
                        <a:rPr lang="fr-FR" b="0" i="1" smtClean="0">
                          <a:latin typeface="Cambria Math" panose="02040503050406030204" pitchFamily="18" charset="0"/>
                        </a:rPr>
                        <m:t>=</m:t>
                      </m:r>
                      <m:r>
                        <a:rPr lang="fr-FR" i="1">
                          <a:latin typeface="Cambria Math" panose="02040503050406030204" pitchFamily="18" charset="0"/>
                        </a:rPr>
                        <m:t>1+</m:t>
                      </m:r>
                      <m:f>
                        <m:fPr>
                          <m:ctrlPr>
                            <a:rPr lang="fr-FR" i="1">
                              <a:latin typeface="Cambria Math" panose="02040503050406030204" pitchFamily="18" charset="0"/>
                            </a:rPr>
                          </m:ctrlPr>
                        </m:fPr>
                        <m:num>
                          <m:r>
                            <a:rPr lang="fr-FR" i="1">
                              <a:latin typeface="Cambria Math" panose="02040503050406030204" pitchFamily="18" charset="0"/>
                            </a:rPr>
                            <m:t>𝐶𝑎𝑣</m:t>
                          </m:r>
                        </m:num>
                        <m:den>
                          <m:r>
                            <a:rPr lang="fr-FR" i="1">
                              <a:latin typeface="Cambria Math" panose="02040503050406030204" pitchFamily="18" charset="0"/>
                            </a:rPr>
                            <m:t>100</m:t>
                          </m:r>
                        </m:den>
                      </m:f>
                    </m:oMath>
                  </m:oMathPara>
                </a14:m>
                <a:endParaRPr lang="fr-FR" dirty="0"/>
              </a:p>
            </p:txBody>
          </p:sp>
        </mc:Choice>
        <mc:Fallback xmlns="">
          <p:sp>
            <p:nvSpPr>
              <p:cNvPr id="18" name="ZoneTexte 17">
                <a:extLst>
                  <a:ext uri="{FF2B5EF4-FFF2-40B4-BE49-F238E27FC236}">
                    <a16:creationId xmlns:a16="http://schemas.microsoft.com/office/drawing/2014/main" id="{13F26D27-FFF1-1DBF-051F-C59E1A2FA752}"/>
                  </a:ext>
                </a:extLst>
              </p:cNvPr>
              <p:cNvSpPr txBox="1">
                <a:spLocks noRot="1" noChangeAspect="1" noMove="1" noResize="1" noEditPoints="1" noAdjustHandles="1" noChangeArrowheads="1" noChangeShapeType="1" noTextEdit="1"/>
              </p:cNvSpPr>
              <p:nvPr/>
            </p:nvSpPr>
            <p:spPr>
              <a:xfrm>
                <a:off x="0" y="3713122"/>
                <a:ext cx="3012684" cy="612732"/>
              </a:xfrm>
              <a:prstGeom prst="rect">
                <a:avLst/>
              </a:prstGeom>
              <a:blipFill>
                <a:blip r:embed="rId6"/>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1" name="ZoneTexte 20">
                <a:extLst>
                  <a:ext uri="{FF2B5EF4-FFF2-40B4-BE49-F238E27FC236}">
                    <a16:creationId xmlns:a16="http://schemas.microsoft.com/office/drawing/2014/main" id="{A4383059-9DAE-839A-5C0A-D88B2D1996BC}"/>
                  </a:ext>
                </a:extLst>
              </p:cNvPr>
              <p:cNvSpPr txBox="1"/>
              <p:nvPr/>
            </p:nvSpPr>
            <p:spPr>
              <a:xfrm>
                <a:off x="0" y="1707060"/>
                <a:ext cx="7236213" cy="200606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𝐹𝑀</m:t>
                      </m:r>
                      <m:r>
                        <a:rPr lang="fr-FR" i="1" smtClean="0">
                          <a:solidFill>
                            <a:schemeClr val="tx1"/>
                          </a:solidFill>
                          <a:latin typeface="Cambria Math" panose="02040503050406030204" pitchFamily="18" charset="0"/>
                        </a:rPr>
                        <m:t>=</m:t>
                      </m:r>
                      <m:rad>
                        <m:radPr>
                          <m:degHide m:val="on"/>
                          <m:ctrlPr>
                            <a:rPr lang="fr-FR" i="1" smtClean="0">
                              <a:solidFill>
                                <a:schemeClr val="tx1"/>
                              </a:solidFill>
                              <a:latin typeface="Cambria Math" panose="02040503050406030204" pitchFamily="18" charset="0"/>
                            </a:rPr>
                          </m:ctrlPr>
                        </m:radPr>
                        <m:deg/>
                        <m:e>
                          <m:sSup>
                            <m:sSupPr>
                              <m:ctrlPr>
                                <a:rPr lang="fr-FR" i="1" dirty="0">
                                  <a:solidFill>
                                    <a:schemeClr val="tx1"/>
                                  </a:solidFill>
                                  <a:latin typeface="Cambria Math" panose="02040503050406030204" pitchFamily="18" charset="0"/>
                                </a:rPr>
                              </m:ctrlPr>
                            </m:sSupPr>
                            <m:e>
                              <m:d>
                                <m:dPr>
                                  <m:begChr m:val="|"/>
                                  <m:endChr m:val="|"/>
                                  <m:ctrlPr>
                                    <a:rPr lang="fr-FR" i="1" dirty="0">
                                      <a:solidFill>
                                        <a:schemeClr val="tx1"/>
                                      </a:solidFill>
                                      <a:latin typeface="Cambria Math" panose="02040503050406030204" pitchFamily="18" charset="0"/>
                                    </a:rPr>
                                  </m:ctrlPr>
                                </m:dPr>
                                <m:e>
                                  <m:f>
                                    <m:fPr>
                                      <m:ctrlPr>
                                        <a:rPr lang="fr-FR" i="1" dirty="0">
                                          <a:solidFill>
                                            <a:schemeClr val="tx1"/>
                                          </a:solidFill>
                                          <a:latin typeface="Cambria Math" panose="02040503050406030204" pitchFamily="18" charset="0"/>
                                        </a:rPr>
                                      </m:ctrlPr>
                                    </m:fPr>
                                    <m:num>
                                      <m:r>
                                        <a:rPr lang="fr-FR"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𝐹𝑀</m:t>
                                      </m:r>
                                    </m:num>
                                    <m:den>
                                      <m:r>
                                        <a:rPr lang="fr-FR"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𝑀𝑔</m:t>
                                      </m:r>
                                    </m:den>
                                  </m:f>
                                </m:e>
                              </m:d>
                            </m:e>
                            <m:sup>
                              <m:r>
                                <a:rPr lang="fr-FR" dirty="0">
                                  <a:solidFill>
                                    <a:schemeClr val="tx1"/>
                                  </a:solidFill>
                                  <a:latin typeface="Cambria Math" panose="02040503050406030204" pitchFamily="18" charset="0"/>
                                </a:rPr>
                                <m:t>2</m:t>
                              </m:r>
                            </m:sup>
                          </m:sSup>
                          <m:r>
                            <a:rPr lang="fr-FR"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i="1" dirty="0">
                                      <a:solidFill>
                                        <a:schemeClr val="tx1"/>
                                      </a:solidFill>
                                      <a:latin typeface="Cambria Math" panose="02040503050406030204" pitchFamily="18" charset="0"/>
                                    </a:rPr>
                                    <m:t>𝛿</m:t>
                                  </m:r>
                                  <m:r>
                                    <a:rPr lang="fr-FR" i="1" dirty="0">
                                      <a:solidFill>
                                        <a:schemeClr val="tx1"/>
                                      </a:solidFill>
                                      <a:latin typeface="Cambria Math" panose="02040503050406030204" pitchFamily="18" charset="0"/>
                                    </a:rPr>
                                    <m:t>𝑀𝑔</m:t>
                                  </m:r>
                                </m:e>
                              </m:d>
                            </m:e>
                            <m:sup>
                              <m:r>
                                <a:rPr lang="fr-FR" dirty="0">
                                  <a:solidFill>
                                    <a:schemeClr val="tx1"/>
                                  </a:solidFill>
                                  <a:latin typeface="Cambria Math" panose="02040503050406030204" pitchFamily="18" charset="0"/>
                                </a:rPr>
                                <m:t>2</m:t>
                              </m:r>
                            </m:sup>
                          </m:sSup>
                          <m:r>
                            <a:rPr lang="fr-FR"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begChr m:val="|"/>
                                  <m:endChr m:val="|"/>
                                  <m:ctrlPr>
                                    <a:rPr lang="fr-FR" i="1" dirty="0">
                                      <a:solidFill>
                                        <a:schemeClr val="tx1"/>
                                      </a:solidFill>
                                      <a:latin typeface="Cambria Math" panose="02040503050406030204" pitchFamily="18" charset="0"/>
                                    </a:rPr>
                                  </m:ctrlPr>
                                </m:dPr>
                                <m:e>
                                  <m:f>
                                    <m:fPr>
                                      <m:ctrlPr>
                                        <a:rPr lang="fr-FR" i="1" dirty="0">
                                          <a:solidFill>
                                            <a:schemeClr val="tx1"/>
                                          </a:solidFill>
                                          <a:latin typeface="Cambria Math" panose="02040503050406030204" pitchFamily="18" charset="0"/>
                                        </a:rPr>
                                      </m:ctrlPr>
                                    </m:fPr>
                                    <m:num>
                                      <m:r>
                                        <a:rPr lang="fr-FR"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𝐹𝑀</m:t>
                                      </m:r>
                                    </m:num>
                                    <m:den>
                                      <m:r>
                                        <a:rPr lang="fr-FR"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𝐷</m:t>
                                      </m:r>
                                      <m:r>
                                        <a:rPr lang="fr-FR" dirty="0">
                                          <a:solidFill>
                                            <a:schemeClr val="tx1"/>
                                          </a:solidFill>
                                          <a:latin typeface="Cambria Math" panose="02040503050406030204" pitchFamily="18" charset="0"/>
                                        </a:rPr>
                                        <m:t>ⅇ</m:t>
                                      </m:r>
                                    </m:den>
                                  </m:f>
                                </m:e>
                              </m:d>
                            </m:e>
                            <m:sup>
                              <m:r>
                                <a:rPr lang="fr-FR" dirty="0">
                                  <a:solidFill>
                                    <a:schemeClr val="tx1"/>
                                  </a:solidFill>
                                  <a:latin typeface="Cambria Math" panose="02040503050406030204" pitchFamily="18" charset="0"/>
                                </a:rPr>
                                <m:t>2</m:t>
                              </m:r>
                            </m:sup>
                          </m:sSup>
                          <m:r>
                            <a:rPr lang="fr-FR"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i="1" dirty="0">
                                      <a:solidFill>
                                        <a:schemeClr val="tx1"/>
                                      </a:solidFill>
                                      <a:latin typeface="Cambria Math" panose="02040503050406030204" pitchFamily="18" charset="0"/>
                                    </a:rPr>
                                    <m:t>𝛿</m:t>
                                  </m:r>
                                  <m:r>
                                    <a:rPr lang="fr-FR" i="1" dirty="0">
                                      <a:solidFill>
                                        <a:schemeClr val="tx1"/>
                                      </a:solidFill>
                                      <a:latin typeface="Cambria Math" panose="02040503050406030204" pitchFamily="18" charset="0"/>
                                    </a:rPr>
                                    <m:t>𝐷</m:t>
                                  </m:r>
                                  <m:r>
                                    <a:rPr lang="fr-FR" dirty="0">
                                      <a:solidFill>
                                        <a:schemeClr val="tx1"/>
                                      </a:solidFill>
                                      <a:latin typeface="Cambria Math" panose="02040503050406030204" pitchFamily="18" charset="0"/>
                                    </a:rPr>
                                    <m:t>ⅇ</m:t>
                                  </m:r>
                                </m:e>
                              </m:d>
                            </m:e>
                            <m:sup>
                              <m:r>
                                <a:rPr lang="fr-FR" dirty="0">
                                  <a:solidFill>
                                    <a:schemeClr val="tx1"/>
                                  </a:solidFill>
                                  <a:latin typeface="Cambria Math" panose="02040503050406030204" pitchFamily="18" charset="0"/>
                                </a:rPr>
                                <m:t>2</m:t>
                              </m:r>
                            </m:sup>
                          </m:sSup>
                        </m:e>
                      </m:rad>
                      <m:r>
                        <a:rPr lang="fr-FR" b="0" i="1" smtClean="0">
                          <a:solidFill>
                            <a:schemeClr val="tx1"/>
                          </a:solidFill>
                          <a:latin typeface="Cambria Math" panose="02040503050406030204" pitchFamily="18" charset="0"/>
                        </a:rPr>
                        <m:t>= </m:t>
                      </m:r>
                      <m:rad>
                        <m:radPr>
                          <m:degHide m:val="on"/>
                          <m:ctrlPr>
                            <a:rPr lang="fr-FR" i="1" dirty="0" smtClean="0">
                              <a:solidFill>
                                <a:schemeClr val="tx1"/>
                              </a:solidFill>
                              <a:latin typeface="Cambria Math" panose="02040503050406030204" pitchFamily="18" charset="0"/>
                            </a:rPr>
                          </m:ctrlPr>
                        </m:radPr>
                        <m:deg/>
                        <m:e>
                          <m:sSup>
                            <m:sSupPr>
                              <m:ctrlPr>
                                <a:rPr lang="fr-FR" i="1" dirty="0">
                                  <a:solidFill>
                                    <a:schemeClr val="tx1"/>
                                  </a:solidFill>
                                  <a:latin typeface="Cambria Math" panose="02040503050406030204" pitchFamily="18" charset="0"/>
                                </a:rPr>
                              </m:ctrlPr>
                            </m:sSupPr>
                            <m:e>
                              <m:d>
                                <m:dPr>
                                  <m:begChr m:val="|"/>
                                  <m:endChr m:val="|"/>
                                  <m:ctrlPr>
                                    <a:rPr lang="fr-FR" i="1" dirty="0">
                                      <a:solidFill>
                                        <a:schemeClr val="tx1"/>
                                      </a:solidFill>
                                      <a:latin typeface="Cambria Math" panose="02040503050406030204" pitchFamily="18" charset="0"/>
                                    </a:rPr>
                                  </m:ctrlPr>
                                </m:dPr>
                                <m:e>
                                  <m:f>
                                    <m:fPr>
                                      <m:ctrlPr>
                                        <a:rPr lang="fr-FR" i="1" dirty="0">
                                          <a:solidFill>
                                            <a:schemeClr val="tx1"/>
                                          </a:solidFill>
                                          <a:latin typeface="Cambria Math" panose="02040503050406030204" pitchFamily="18" charset="0"/>
                                        </a:rPr>
                                      </m:ctrlPr>
                                    </m:fPr>
                                    <m:num>
                                      <m:r>
                                        <a:rPr lang="fr-FR" i="1">
                                          <a:solidFill>
                                            <a:schemeClr val="tx1"/>
                                          </a:solidFill>
                                          <a:latin typeface="Cambria Math" panose="02040503050406030204" pitchFamily="18" charset="0"/>
                                        </a:rPr>
                                        <m:t>𝐷𝑒</m:t>
                                      </m:r>
                                      <m:r>
                                        <a:rPr lang="fr-FR" i="0" dirty="0">
                                          <a:solidFill>
                                            <a:schemeClr val="tx1"/>
                                          </a:solidFill>
                                          <a:latin typeface="Cambria Math" panose="02040503050406030204" pitchFamily="18" charset="0"/>
                                        </a:rPr>
                                        <m:t>⋅</m:t>
                                      </m:r>
                                      <m:r>
                                        <a:rPr lang="fr-FR" i="1">
                                          <a:solidFill>
                                            <a:schemeClr val="tx1"/>
                                          </a:solidFill>
                                          <a:latin typeface="Cambria Math" panose="02040503050406030204" pitchFamily="18" charset="0"/>
                                        </a:rPr>
                                        <m:t>𝑉𝑒</m:t>
                                      </m:r>
                                      <m:r>
                                        <a:rPr lang="fr-FR" i="1">
                                          <a:solidFill>
                                            <a:schemeClr val="tx1"/>
                                          </a:solidFill>
                                          <a:latin typeface="Cambria Math" panose="02040503050406030204" pitchFamily="18" charset="0"/>
                                        </a:rPr>
                                        <m:t>∗1000</m:t>
                                      </m:r>
                                    </m:num>
                                    <m:den>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i="1" dirty="0">
                                                  <a:solidFill>
                                                    <a:schemeClr val="tx1"/>
                                                  </a:solidFill>
                                                  <a:latin typeface="Cambria Math" panose="02040503050406030204" pitchFamily="18" charset="0"/>
                                                </a:rPr>
                                                <m:t>𝑀𝑔</m:t>
                                              </m:r>
                                              <m:r>
                                                <a:rPr lang="fr-FR" i="0" dirty="0">
                                                  <a:solidFill>
                                                    <a:schemeClr val="tx1"/>
                                                  </a:solidFill>
                                                  <a:latin typeface="Cambria Math" panose="02040503050406030204" pitchFamily="18" charset="0"/>
                                                </a:rPr>
                                                <m:t>+</m:t>
                                              </m:r>
                                              <m:r>
                                                <a:rPr lang="fr-FR" i="1">
                                                  <a:solidFill>
                                                    <a:schemeClr val="tx1"/>
                                                  </a:solidFill>
                                                  <a:latin typeface="Cambria Math" panose="02040503050406030204" pitchFamily="18" charset="0"/>
                                                </a:rPr>
                                                <m:t>𝐷𝑒</m:t>
                                              </m:r>
                                              <m:r>
                                                <a:rPr lang="fr-FR" i="0" dirty="0">
                                                  <a:solidFill>
                                                    <a:schemeClr val="tx1"/>
                                                  </a:solidFill>
                                                  <a:latin typeface="Cambria Math" panose="02040503050406030204" pitchFamily="18" charset="0"/>
                                                </a:rPr>
                                                <m:t>⋅</m:t>
                                              </m:r>
                                              <m:r>
                                                <a:rPr lang="fr-FR" i="1">
                                                  <a:solidFill>
                                                    <a:schemeClr val="tx1"/>
                                                  </a:solidFill>
                                                  <a:latin typeface="Cambria Math" panose="02040503050406030204" pitchFamily="18" charset="0"/>
                                                </a:rPr>
                                                <m:t>𝑉𝑒</m:t>
                                              </m:r>
                                              <m:r>
                                                <a:rPr lang="fr-FR" i="1">
                                                  <a:solidFill>
                                                    <a:schemeClr val="tx1"/>
                                                  </a:solidFill>
                                                  <a:latin typeface="Cambria Math" panose="02040503050406030204" pitchFamily="18" charset="0"/>
                                                </a:rPr>
                                                <m:t>∗1000</m:t>
                                              </m:r>
                                            </m:e>
                                          </m:d>
                                        </m:e>
                                        <m:sup>
                                          <m:r>
                                            <a:rPr lang="fr-FR" i="0" dirty="0">
                                              <a:solidFill>
                                                <a:schemeClr val="tx1"/>
                                              </a:solidFill>
                                              <a:latin typeface="Cambria Math" panose="02040503050406030204" pitchFamily="18" charset="0"/>
                                            </a:rPr>
                                            <m:t>2</m:t>
                                          </m:r>
                                        </m:sup>
                                      </m:sSup>
                                    </m:den>
                                  </m:f>
                                </m:e>
                              </m:d>
                            </m:e>
                            <m:sup>
                              <m:r>
                                <a:rPr lang="fr-FR" i="0" dirty="0">
                                  <a:solidFill>
                                    <a:schemeClr val="tx1"/>
                                  </a:solidFill>
                                  <a:latin typeface="Cambria Math" panose="02040503050406030204" pitchFamily="18" charset="0"/>
                                </a:rPr>
                                <m:t>2</m:t>
                              </m:r>
                            </m:sup>
                          </m:sSup>
                          <m:r>
                            <a:rPr lang="fr-FR" i="0"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i="1" dirty="0">
                                      <a:solidFill>
                                        <a:schemeClr val="tx1"/>
                                      </a:solidFill>
                                      <a:latin typeface="Cambria Math" panose="02040503050406030204" pitchFamily="18" charset="0"/>
                                    </a:rPr>
                                    <m:t>𝛿</m:t>
                                  </m:r>
                                  <m:r>
                                    <a:rPr lang="fr-FR" i="1" dirty="0">
                                      <a:solidFill>
                                        <a:schemeClr val="tx1"/>
                                      </a:solidFill>
                                      <a:latin typeface="Cambria Math" panose="02040503050406030204" pitchFamily="18" charset="0"/>
                                    </a:rPr>
                                    <m:t>𝑀𝑔</m:t>
                                  </m:r>
                                </m:e>
                              </m:d>
                            </m:e>
                            <m:sup>
                              <m:r>
                                <a:rPr lang="fr-FR" i="0" dirty="0">
                                  <a:solidFill>
                                    <a:schemeClr val="tx1"/>
                                  </a:solidFill>
                                  <a:latin typeface="Cambria Math" panose="02040503050406030204" pitchFamily="18" charset="0"/>
                                </a:rPr>
                                <m:t>2</m:t>
                              </m:r>
                            </m:sup>
                          </m:sSup>
                          <m:r>
                            <a:rPr lang="fr-FR" i="0"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begChr m:val="|"/>
                                  <m:endChr m:val="|"/>
                                  <m:ctrlPr>
                                    <a:rPr lang="fr-FR" i="1" dirty="0">
                                      <a:solidFill>
                                        <a:schemeClr val="tx1"/>
                                      </a:solidFill>
                                      <a:latin typeface="Cambria Math" panose="02040503050406030204" pitchFamily="18" charset="0"/>
                                    </a:rPr>
                                  </m:ctrlPr>
                                </m:dPr>
                                <m:e>
                                  <m:r>
                                    <a:rPr lang="fr-FR" i="0" dirty="0">
                                      <a:solidFill>
                                        <a:schemeClr val="tx1"/>
                                      </a:solidFill>
                                      <a:latin typeface="Cambria Math" panose="02040503050406030204" pitchFamily="18" charset="0"/>
                                    </a:rPr>
                                    <m:t>−</m:t>
                                  </m:r>
                                  <m:f>
                                    <m:fPr>
                                      <m:ctrlPr>
                                        <a:rPr lang="fr-FR" i="1" dirty="0">
                                          <a:solidFill>
                                            <a:schemeClr val="tx1"/>
                                          </a:solidFill>
                                          <a:latin typeface="Cambria Math" panose="02040503050406030204" pitchFamily="18" charset="0"/>
                                        </a:rPr>
                                      </m:ctrlPr>
                                    </m:fPr>
                                    <m:num>
                                      <m:r>
                                        <a:rPr lang="fr-FR" i="1" dirty="0">
                                          <a:solidFill>
                                            <a:schemeClr val="tx1"/>
                                          </a:solidFill>
                                          <a:latin typeface="Cambria Math" panose="02040503050406030204" pitchFamily="18" charset="0"/>
                                        </a:rPr>
                                        <m:t>𝑀𝑔</m:t>
                                      </m:r>
                                      <m:r>
                                        <a:rPr lang="fr-FR" i="0" dirty="0">
                                          <a:solidFill>
                                            <a:schemeClr val="tx1"/>
                                          </a:solidFill>
                                          <a:latin typeface="Cambria Math" panose="02040503050406030204" pitchFamily="18" charset="0"/>
                                        </a:rPr>
                                        <m:t>⋅</m:t>
                                      </m:r>
                                      <m:r>
                                        <a:rPr lang="fr-FR" i="1">
                                          <a:solidFill>
                                            <a:schemeClr val="tx1"/>
                                          </a:solidFill>
                                          <a:latin typeface="Cambria Math" panose="02040503050406030204" pitchFamily="18" charset="0"/>
                                        </a:rPr>
                                        <m:t>𝑉𝑒</m:t>
                                      </m:r>
                                      <m:r>
                                        <a:rPr lang="fr-FR" i="1">
                                          <a:solidFill>
                                            <a:schemeClr val="tx1"/>
                                          </a:solidFill>
                                          <a:latin typeface="Cambria Math" panose="02040503050406030204" pitchFamily="18" charset="0"/>
                                        </a:rPr>
                                        <m:t>∗1000</m:t>
                                      </m:r>
                                    </m:num>
                                    <m:den>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b="0" i="1" dirty="0" smtClean="0">
                                                  <a:solidFill>
                                                    <a:schemeClr val="tx1"/>
                                                  </a:solidFill>
                                                  <a:latin typeface="Cambria Math" panose="02040503050406030204" pitchFamily="18" charset="0"/>
                                                </a:rPr>
                                                <m:t>𝑀𝑔</m:t>
                                              </m:r>
                                              <m:r>
                                                <a:rPr lang="fr-FR" i="0" dirty="0">
                                                  <a:solidFill>
                                                    <a:schemeClr val="tx1"/>
                                                  </a:solidFill>
                                                  <a:latin typeface="Cambria Math" panose="02040503050406030204" pitchFamily="18" charset="0"/>
                                                </a:rPr>
                                                <m:t>+</m:t>
                                              </m:r>
                                              <m:r>
                                                <a:rPr lang="fr-FR" i="1">
                                                  <a:solidFill>
                                                    <a:schemeClr val="tx1"/>
                                                  </a:solidFill>
                                                  <a:latin typeface="Cambria Math" panose="02040503050406030204" pitchFamily="18" charset="0"/>
                                                </a:rPr>
                                                <m:t>𝑉𝑒</m:t>
                                              </m:r>
                                              <m:r>
                                                <a:rPr lang="fr-FR" i="1">
                                                  <a:solidFill>
                                                    <a:schemeClr val="tx1"/>
                                                  </a:solidFill>
                                                  <a:latin typeface="Cambria Math" panose="02040503050406030204" pitchFamily="18" charset="0"/>
                                                </a:rPr>
                                                <m:t>∗1000</m:t>
                                              </m:r>
                                              <m:r>
                                                <a:rPr lang="fr-FR" i="0" dirty="0">
                                                  <a:solidFill>
                                                    <a:schemeClr val="tx1"/>
                                                  </a:solidFill>
                                                  <a:latin typeface="Cambria Math" panose="02040503050406030204" pitchFamily="18" charset="0"/>
                                                </a:rPr>
                                                <m:t>⋅</m:t>
                                              </m:r>
                                              <m:r>
                                                <a:rPr lang="fr-FR" i="1">
                                                  <a:solidFill>
                                                    <a:schemeClr val="tx1"/>
                                                  </a:solidFill>
                                                  <a:latin typeface="Cambria Math" panose="02040503050406030204" pitchFamily="18" charset="0"/>
                                                </a:rPr>
                                                <m:t>𝐷𝑒</m:t>
                                              </m:r>
                                            </m:e>
                                          </m:d>
                                        </m:e>
                                        <m:sup>
                                          <m:r>
                                            <a:rPr lang="fr-FR" i="0" dirty="0">
                                              <a:solidFill>
                                                <a:schemeClr val="tx1"/>
                                              </a:solidFill>
                                              <a:latin typeface="Cambria Math" panose="02040503050406030204" pitchFamily="18" charset="0"/>
                                            </a:rPr>
                                            <m:t>2</m:t>
                                          </m:r>
                                        </m:sup>
                                      </m:sSup>
                                    </m:den>
                                  </m:f>
                                </m:e>
                              </m:d>
                            </m:e>
                            <m:sup>
                              <m:r>
                                <a:rPr lang="fr-FR" i="0" dirty="0">
                                  <a:solidFill>
                                    <a:schemeClr val="tx1"/>
                                  </a:solidFill>
                                  <a:latin typeface="Cambria Math" panose="02040503050406030204" pitchFamily="18" charset="0"/>
                                </a:rPr>
                                <m:t>2</m:t>
                              </m:r>
                            </m:sup>
                          </m:sSup>
                          <m:r>
                            <a:rPr lang="fr-FR" i="0"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i="1" dirty="0">
                                      <a:solidFill>
                                        <a:schemeClr val="tx1"/>
                                      </a:solidFill>
                                      <a:latin typeface="Cambria Math" panose="02040503050406030204" pitchFamily="18" charset="0"/>
                                    </a:rPr>
                                    <m:t>𝛿</m:t>
                                  </m:r>
                                  <m:r>
                                    <a:rPr lang="fr-FR" i="1" dirty="0">
                                      <a:solidFill>
                                        <a:schemeClr val="tx1"/>
                                      </a:solidFill>
                                      <a:latin typeface="Cambria Math" panose="02040503050406030204" pitchFamily="18" charset="0"/>
                                    </a:rPr>
                                    <m:t>𝐷</m:t>
                                  </m:r>
                                  <m:r>
                                    <a:rPr lang="fr-FR" i="0" dirty="0">
                                      <a:solidFill>
                                        <a:schemeClr val="tx1"/>
                                      </a:solidFill>
                                      <a:latin typeface="Cambria Math" panose="02040503050406030204" pitchFamily="18" charset="0"/>
                                    </a:rPr>
                                    <m:t>ⅇ</m:t>
                                  </m:r>
                                </m:e>
                              </m:d>
                            </m:e>
                            <m:sup>
                              <m:r>
                                <a:rPr lang="fr-FR" i="0" dirty="0">
                                  <a:solidFill>
                                    <a:schemeClr val="tx1"/>
                                  </a:solidFill>
                                  <a:latin typeface="Cambria Math" panose="02040503050406030204" pitchFamily="18" charset="0"/>
                                </a:rPr>
                                <m:t>2</m:t>
                              </m:r>
                            </m:sup>
                          </m:sSup>
                          <m:r>
                            <a:rPr lang="fr-FR" b="0" i="1" dirty="0" smtClean="0">
                              <a:solidFill>
                                <a:schemeClr val="tx1"/>
                              </a:solidFill>
                              <a:latin typeface="Cambria Math" panose="02040503050406030204" pitchFamily="18" charset="0"/>
                            </a:rPr>
                            <m:t> </m:t>
                          </m:r>
                        </m:e>
                      </m:rad>
                      <m:r>
                        <a:rPr lang="fr-FR" b="0" i="1" dirty="0" smtClean="0">
                          <a:solidFill>
                            <a:schemeClr val="tx1"/>
                          </a:solidFill>
                          <a:latin typeface="Cambria Math" panose="02040503050406030204" pitchFamily="18" charset="0"/>
                        </a:rPr>
                        <m:t>⇒</m:t>
                      </m:r>
                      <m:r>
                        <a:rPr lang="fr-FR" b="1" i="1">
                          <a:solidFill>
                            <a:schemeClr val="tx1"/>
                          </a:solidFill>
                          <a:latin typeface="Cambria Math" panose="02040503050406030204" pitchFamily="18" charset="0"/>
                        </a:rPr>
                        <m:t>𝜹</m:t>
                      </m:r>
                      <m:r>
                        <a:rPr lang="fr-FR" b="1" i="1">
                          <a:solidFill>
                            <a:schemeClr val="tx1"/>
                          </a:solidFill>
                          <a:latin typeface="Cambria Math" panose="02040503050406030204" pitchFamily="18" charset="0"/>
                        </a:rPr>
                        <m:t>𝑭𝑴</m:t>
                      </m:r>
                      <m:r>
                        <a:rPr lang="fr-FR" b="1" i="1" smtClean="0">
                          <a:solidFill>
                            <a:schemeClr val="tx1"/>
                          </a:solidFill>
                          <a:latin typeface="Cambria Math" panose="02040503050406030204" pitchFamily="18" charset="0"/>
                        </a:rPr>
                        <m:t>= </m:t>
                      </m:r>
                      <m:r>
                        <a:rPr lang="fr-FR" b="1" i="1" dirty="0" smtClean="0">
                          <a:solidFill>
                            <a:schemeClr val="tx1"/>
                          </a:solidFill>
                          <a:latin typeface="Cambria Math" panose="02040503050406030204" pitchFamily="18" charset="0"/>
                        </a:rPr>
                        <m:t>𝟎</m:t>
                      </m:r>
                      <m:r>
                        <a:rPr lang="fr-FR" b="1" i="1" dirty="0" smtClean="0">
                          <a:solidFill>
                            <a:schemeClr val="tx1"/>
                          </a:solidFill>
                          <a:latin typeface="Cambria Math" panose="02040503050406030204" pitchFamily="18" charset="0"/>
                        </a:rPr>
                        <m:t>,</m:t>
                      </m:r>
                      <m:r>
                        <a:rPr lang="fr-FR" b="1" i="1" dirty="0" smtClean="0">
                          <a:solidFill>
                            <a:schemeClr val="tx1"/>
                          </a:solidFill>
                          <a:latin typeface="Cambria Math" panose="02040503050406030204" pitchFamily="18" charset="0"/>
                        </a:rPr>
                        <m:t>𝟎𝟐</m:t>
                      </m:r>
                    </m:oMath>
                  </m:oMathPara>
                </a14:m>
                <a:endParaRPr lang="fr-FR" b="1" dirty="0">
                  <a:solidFill>
                    <a:schemeClr val="tx1"/>
                  </a:solidFill>
                </a:endParaRPr>
              </a:p>
            </p:txBody>
          </p:sp>
        </mc:Choice>
        <mc:Fallback xmlns="">
          <p:sp>
            <p:nvSpPr>
              <p:cNvPr id="21" name="ZoneTexte 20">
                <a:extLst>
                  <a:ext uri="{FF2B5EF4-FFF2-40B4-BE49-F238E27FC236}">
                    <a16:creationId xmlns:a16="http://schemas.microsoft.com/office/drawing/2014/main" id="{A4383059-9DAE-839A-5C0A-D88B2D1996BC}"/>
                  </a:ext>
                </a:extLst>
              </p:cNvPr>
              <p:cNvSpPr txBox="1">
                <a:spLocks noRot="1" noChangeAspect="1" noMove="1" noResize="1" noEditPoints="1" noAdjustHandles="1" noChangeArrowheads="1" noChangeShapeType="1" noTextEdit="1"/>
              </p:cNvSpPr>
              <p:nvPr/>
            </p:nvSpPr>
            <p:spPr>
              <a:xfrm>
                <a:off x="0" y="1707060"/>
                <a:ext cx="7236213" cy="2006062"/>
              </a:xfrm>
              <a:prstGeom prst="rect">
                <a:avLst/>
              </a:prstGeom>
              <a:blipFill>
                <a:blip r:embed="rId7"/>
                <a:stretch>
                  <a:fillRect r="-13985"/>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C480FCCD-BCE8-301E-4A73-CF09C1266AFA}"/>
                  </a:ext>
                </a:extLst>
              </p:cNvPr>
              <p:cNvSpPr txBox="1"/>
              <p:nvPr/>
            </p:nvSpPr>
            <p:spPr>
              <a:xfrm>
                <a:off x="0" y="4323548"/>
                <a:ext cx="9072633" cy="1187697"/>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𝐶𝑎𝑣</m:t>
                      </m:r>
                      <m:r>
                        <a:rPr lang="fr-FR" i="1" smtClean="0">
                          <a:solidFill>
                            <a:schemeClr val="tx1"/>
                          </a:solidFill>
                          <a:latin typeface="Cambria Math" panose="02040503050406030204" pitchFamily="18" charset="0"/>
                        </a:rPr>
                        <m:t>=</m:t>
                      </m:r>
                      <m:rad>
                        <m:radPr>
                          <m:degHide m:val="on"/>
                          <m:ctrlPr>
                            <a:rPr lang="fr-FR" i="1">
                              <a:solidFill>
                                <a:schemeClr val="tx1"/>
                              </a:solidFill>
                              <a:latin typeface="Cambria Math" panose="02040503050406030204" pitchFamily="18" charset="0"/>
                            </a:rPr>
                          </m:ctrlPr>
                        </m:radPr>
                        <m:deg/>
                        <m:e>
                          <m:sSup>
                            <m:sSupPr>
                              <m:ctrlPr>
                                <a:rPr lang="fr-FR" i="1" dirty="0">
                                  <a:solidFill>
                                    <a:schemeClr val="tx1"/>
                                  </a:solidFill>
                                  <a:latin typeface="Cambria Math" panose="02040503050406030204" pitchFamily="18" charset="0"/>
                                </a:rPr>
                              </m:ctrlPr>
                            </m:sSupPr>
                            <m:e>
                              <m:d>
                                <m:dPr>
                                  <m:begChr m:val="|"/>
                                  <m:endChr m:val="|"/>
                                  <m:ctrlPr>
                                    <a:rPr lang="fr-FR" i="1" dirty="0">
                                      <a:solidFill>
                                        <a:schemeClr val="tx1"/>
                                      </a:solidFill>
                                      <a:latin typeface="Cambria Math" panose="02040503050406030204" pitchFamily="18" charset="0"/>
                                    </a:rPr>
                                  </m:ctrlPr>
                                </m:dPr>
                                <m:e>
                                  <m:f>
                                    <m:fPr>
                                      <m:ctrlPr>
                                        <a:rPr lang="fr-FR" i="1" dirty="0">
                                          <a:solidFill>
                                            <a:schemeClr val="tx1"/>
                                          </a:solidFill>
                                          <a:latin typeface="Cambria Math" panose="02040503050406030204" pitchFamily="18" charset="0"/>
                                        </a:rPr>
                                      </m:ctrlPr>
                                    </m:fPr>
                                    <m:num>
                                      <m:r>
                                        <a:rPr lang="fr-FR" dirty="0">
                                          <a:solidFill>
                                            <a:schemeClr val="tx1"/>
                                          </a:solidFill>
                                          <a:latin typeface="Cambria Math" panose="02040503050406030204" pitchFamily="18" charset="0"/>
                                        </a:rPr>
                                        <m:t>𝜕</m:t>
                                      </m:r>
                                      <m:r>
                                        <a:rPr lang="fr-FR" i="1">
                                          <a:solidFill>
                                            <a:schemeClr val="tx1"/>
                                          </a:solidFill>
                                          <a:latin typeface="Cambria Math" panose="02040503050406030204" pitchFamily="18" charset="0"/>
                                        </a:rPr>
                                        <m:t>𝐶𝑎𝑣</m:t>
                                      </m:r>
                                    </m:num>
                                    <m:den>
                                      <m:r>
                                        <a:rPr lang="fr-FR" dirty="0">
                                          <a:solidFill>
                                            <a:schemeClr val="tx1"/>
                                          </a:solidFill>
                                          <a:latin typeface="Cambria Math" panose="02040503050406030204" pitchFamily="18" charset="0"/>
                                        </a:rPr>
                                        <m:t>𝜕</m:t>
                                      </m:r>
                                      <m:r>
                                        <a:rPr lang="fr-FR" b="0" i="1" dirty="0" smtClean="0">
                                          <a:solidFill>
                                            <a:schemeClr val="tx1"/>
                                          </a:solidFill>
                                          <a:latin typeface="Cambria Math" panose="02040503050406030204" pitchFamily="18" charset="0"/>
                                        </a:rPr>
                                        <m:t>𝐹𝑀</m:t>
                                      </m:r>
                                    </m:den>
                                  </m:f>
                                </m:e>
                              </m:d>
                            </m:e>
                            <m:sup>
                              <m:r>
                                <a:rPr lang="fr-FR" dirty="0">
                                  <a:solidFill>
                                    <a:schemeClr val="tx1"/>
                                  </a:solidFill>
                                  <a:latin typeface="Cambria Math" panose="02040503050406030204" pitchFamily="18" charset="0"/>
                                </a:rPr>
                                <m:t>2</m:t>
                              </m:r>
                            </m:sup>
                          </m:sSup>
                          <m:r>
                            <a:rPr lang="fr-FR"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i="1" dirty="0">
                                      <a:solidFill>
                                        <a:schemeClr val="tx1"/>
                                      </a:solidFill>
                                      <a:latin typeface="Cambria Math" panose="02040503050406030204" pitchFamily="18" charset="0"/>
                                    </a:rPr>
                                    <m:t>𝛿</m:t>
                                  </m:r>
                                  <m:r>
                                    <a:rPr lang="fr-FR" b="0" i="1" dirty="0" smtClean="0">
                                      <a:solidFill>
                                        <a:schemeClr val="tx1"/>
                                      </a:solidFill>
                                      <a:latin typeface="Cambria Math" panose="02040503050406030204" pitchFamily="18" charset="0"/>
                                    </a:rPr>
                                    <m:t>𝐹𝑀</m:t>
                                  </m:r>
                                </m:e>
                              </m:d>
                            </m:e>
                            <m:sup>
                              <m:r>
                                <a:rPr lang="fr-FR" dirty="0">
                                  <a:solidFill>
                                    <a:schemeClr val="tx1"/>
                                  </a:solidFill>
                                  <a:latin typeface="Cambria Math" panose="02040503050406030204" pitchFamily="18" charset="0"/>
                                </a:rPr>
                                <m:t>2</m:t>
                              </m:r>
                            </m:sup>
                          </m:sSup>
                        </m:e>
                      </m:rad>
                      <m:r>
                        <a:rPr lang="fr-FR" b="0" i="1" dirty="0" smtClean="0">
                          <a:solidFill>
                            <a:schemeClr val="tx1"/>
                          </a:solidFill>
                          <a:latin typeface="Cambria Math" panose="02040503050406030204" pitchFamily="18" charset="0"/>
                        </a:rPr>
                        <m:t>= </m:t>
                      </m:r>
                      <m:rad>
                        <m:radPr>
                          <m:degHide m:val="on"/>
                          <m:ctrlPr>
                            <a:rPr lang="fr-FR" i="1" dirty="0" smtClean="0">
                              <a:solidFill>
                                <a:schemeClr val="tx1"/>
                              </a:solidFill>
                              <a:latin typeface="Cambria Math" panose="02040503050406030204" pitchFamily="18" charset="0"/>
                            </a:rPr>
                          </m:ctrlPr>
                        </m:radPr>
                        <m:deg/>
                        <m:e>
                          <m:sSup>
                            <m:sSupPr>
                              <m:ctrlPr>
                                <a:rPr lang="fr-FR" i="1" dirty="0">
                                  <a:solidFill>
                                    <a:schemeClr val="tx1"/>
                                  </a:solidFill>
                                  <a:latin typeface="Cambria Math" panose="02040503050406030204" pitchFamily="18" charset="0"/>
                                </a:rPr>
                              </m:ctrlPr>
                            </m:sSupPr>
                            <m:e>
                              <m:d>
                                <m:dPr>
                                  <m:begChr m:val="|"/>
                                  <m:endChr m:val="|"/>
                                  <m:ctrlPr>
                                    <a:rPr lang="fr-FR" i="1" dirty="0">
                                      <a:solidFill>
                                        <a:schemeClr val="tx1"/>
                                      </a:solidFill>
                                      <a:latin typeface="Cambria Math" panose="02040503050406030204" pitchFamily="18" charset="0"/>
                                    </a:rPr>
                                  </m:ctrlPr>
                                </m:dPr>
                                <m:e>
                                  <m:r>
                                    <a:rPr lang="fr-FR" dirty="0">
                                      <a:solidFill>
                                        <a:schemeClr val="tx1"/>
                                      </a:solidFill>
                                      <a:latin typeface="Cambria Math" panose="02040503050406030204" pitchFamily="18" charset="0"/>
                                    </a:rPr>
                                    <m:t>−</m:t>
                                  </m:r>
                                  <m:f>
                                    <m:fPr>
                                      <m:ctrlPr>
                                        <a:rPr lang="fr-FR" i="1" dirty="0">
                                          <a:solidFill>
                                            <a:schemeClr val="tx1"/>
                                          </a:solidFill>
                                          <a:latin typeface="Cambria Math" panose="02040503050406030204" pitchFamily="18" charset="0"/>
                                        </a:rPr>
                                      </m:ctrlPr>
                                    </m:fPr>
                                    <m:num>
                                      <m:r>
                                        <a:rPr lang="fr-FR" i="0" dirty="0">
                                          <a:solidFill>
                                            <a:schemeClr val="tx1"/>
                                          </a:solidFill>
                                          <a:latin typeface="Cambria Math" panose="02040503050406030204" pitchFamily="18" charset="0"/>
                                        </a:rPr>
                                        <m:t>3</m:t>
                                      </m:r>
                                      <m:r>
                                        <a:rPr lang="fr-FR" i="1" dirty="0" smtClean="0">
                                          <a:solidFill>
                                            <a:schemeClr val="tx1"/>
                                          </a:solidFill>
                                          <a:latin typeface="Cambria Math" panose="02040503050406030204" pitchFamily="18" charset="0"/>
                                          <a:ea typeface="Cambria Math" panose="02040503050406030204" pitchFamily="18" charset="0"/>
                                        </a:rPr>
                                        <m:t>×</m:t>
                                      </m:r>
                                      <m:sSup>
                                        <m:sSupPr>
                                          <m:ctrlPr>
                                            <a:rPr lang="fr-FR" i="1" dirty="0">
                                              <a:solidFill>
                                                <a:schemeClr val="tx1"/>
                                              </a:solidFill>
                                              <a:latin typeface="Cambria Math" panose="02040503050406030204" pitchFamily="18" charset="0"/>
                                            </a:rPr>
                                          </m:ctrlPr>
                                        </m:sSupPr>
                                        <m:e>
                                          <m:r>
                                            <a:rPr lang="fr-FR" i="0" dirty="0">
                                              <a:solidFill>
                                                <a:schemeClr val="tx1"/>
                                              </a:solidFill>
                                              <a:latin typeface="Cambria Math" panose="02040503050406030204" pitchFamily="18" charset="0"/>
                                            </a:rPr>
                                            <m:t>88</m:t>
                                          </m:r>
                                        </m:e>
                                        <m:sup>
                                          <m:r>
                                            <a:rPr lang="fr-FR" i="0" dirty="0">
                                              <a:solidFill>
                                                <a:schemeClr val="tx1"/>
                                              </a:solidFill>
                                              <a:latin typeface="Cambria Math" panose="02040503050406030204" pitchFamily="18" charset="0"/>
                                            </a:rPr>
                                            <m:t>3</m:t>
                                          </m:r>
                                        </m:sup>
                                      </m:sSup>
                                      <m:r>
                                        <a:rPr lang="fr-FR" dirty="0" smtClean="0">
                                          <a:solidFill>
                                            <a:schemeClr val="tx1"/>
                                          </a:solidFill>
                                          <a:latin typeface="Cambria Math" panose="02040503050406030204" pitchFamily="18" charset="0"/>
                                          <a:ea typeface="Cambria Math" panose="02040503050406030204" pitchFamily="18" charset="0"/>
                                        </a:rPr>
                                        <m:t>×</m:t>
                                      </m:r>
                                      <m:r>
                                        <a:rPr lang="fr-FR" i="1" dirty="0">
                                          <a:solidFill>
                                            <a:schemeClr val="tx1"/>
                                          </a:solidFill>
                                          <a:latin typeface="Cambria Math" panose="02040503050406030204" pitchFamily="18" charset="0"/>
                                        </a:rPr>
                                        <m:t>𝐹</m:t>
                                      </m:r>
                                      <m:sSup>
                                        <m:sSupPr>
                                          <m:ctrlPr>
                                            <a:rPr lang="fr-FR" i="1" dirty="0">
                                              <a:solidFill>
                                                <a:schemeClr val="tx1"/>
                                              </a:solidFill>
                                              <a:latin typeface="Cambria Math" panose="02040503050406030204" pitchFamily="18" charset="0"/>
                                            </a:rPr>
                                          </m:ctrlPr>
                                        </m:sSupPr>
                                        <m:e>
                                          <m:r>
                                            <a:rPr lang="fr-FR" i="1" dirty="0">
                                              <a:solidFill>
                                                <a:schemeClr val="tx1"/>
                                              </a:solidFill>
                                              <a:latin typeface="Cambria Math" panose="02040503050406030204" pitchFamily="18" charset="0"/>
                                            </a:rPr>
                                            <m:t>𝑀</m:t>
                                          </m:r>
                                        </m:e>
                                        <m:sup>
                                          <m:r>
                                            <a:rPr lang="fr-FR" i="0" dirty="0">
                                              <a:solidFill>
                                                <a:schemeClr val="tx1"/>
                                              </a:solidFill>
                                              <a:latin typeface="Cambria Math" panose="02040503050406030204" pitchFamily="18" charset="0"/>
                                            </a:rPr>
                                            <m:t>2</m:t>
                                          </m:r>
                                        </m:sup>
                                      </m:sSup>
                                    </m:num>
                                    <m:den>
                                      <m:r>
                                        <a:rPr lang="fr-FR" i="0" dirty="0">
                                          <a:solidFill>
                                            <a:schemeClr val="tx1"/>
                                          </a:solidFill>
                                          <a:latin typeface="Cambria Math" panose="02040503050406030204" pitchFamily="18" charset="0"/>
                                        </a:rPr>
                                        <m:t>15625×</m:t>
                                      </m:r>
                                      <m:sSup>
                                        <m:sSupPr>
                                          <m:ctrlPr>
                                            <a:rPr lang="fr-FR" i="1" dirty="0">
                                              <a:solidFill>
                                                <a:schemeClr val="tx1"/>
                                              </a:solidFill>
                                              <a:latin typeface="Cambria Math" panose="02040503050406030204" pitchFamily="18" charset="0"/>
                                            </a:rPr>
                                          </m:ctrlPr>
                                        </m:sSupPr>
                                        <m:e>
                                          <m:r>
                                            <a:rPr lang="fr-FR" i="0" dirty="0">
                                              <a:solidFill>
                                                <a:schemeClr val="tx1"/>
                                              </a:solidFill>
                                              <a:latin typeface="Cambria Math" panose="02040503050406030204" pitchFamily="18" charset="0"/>
                                            </a:rPr>
                                            <m:t>10</m:t>
                                          </m:r>
                                        </m:e>
                                        <m:sup>
                                          <m:r>
                                            <a:rPr lang="fr-FR" i="0" dirty="0">
                                              <a:solidFill>
                                                <a:schemeClr val="tx1"/>
                                              </a:solidFill>
                                              <a:latin typeface="Cambria Math" panose="02040503050406030204" pitchFamily="18" charset="0"/>
                                            </a:rPr>
                                            <m:t>18</m:t>
                                          </m:r>
                                        </m:sup>
                                      </m:sSup>
                                    </m:den>
                                  </m:f>
                                  <m:r>
                                    <a:rPr lang="fr-FR" i="0" dirty="0">
                                      <a:solidFill>
                                        <a:schemeClr val="tx1"/>
                                      </a:solidFill>
                                      <a:latin typeface="Cambria Math" panose="02040503050406030204" pitchFamily="18" charset="0"/>
                                    </a:rPr>
                                    <m:t>+</m:t>
                                  </m:r>
                                  <m:f>
                                    <m:fPr>
                                      <m:ctrlPr>
                                        <a:rPr lang="fr-FR" i="1" dirty="0">
                                          <a:solidFill>
                                            <a:schemeClr val="tx1"/>
                                          </a:solidFill>
                                          <a:latin typeface="Cambria Math" panose="02040503050406030204" pitchFamily="18" charset="0"/>
                                        </a:rPr>
                                      </m:ctrlPr>
                                    </m:fPr>
                                    <m:num>
                                      <m:r>
                                        <a:rPr lang="fr-FR" i="0" dirty="0">
                                          <a:solidFill>
                                            <a:schemeClr val="tx1"/>
                                          </a:solidFill>
                                          <a:latin typeface="Cambria Math" panose="02040503050406030204" pitchFamily="18" charset="0"/>
                                        </a:rPr>
                                        <m:t>2×</m:t>
                                      </m:r>
                                      <m:sSup>
                                        <m:sSupPr>
                                          <m:ctrlPr>
                                            <a:rPr lang="fr-FR" i="1" dirty="0">
                                              <a:solidFill>
                                                <a:schemeClr val="tx1"/>
                                              </a:solidFill>
                                              <a:latin typeface="Cambria Math" panose="02040503050406030204" pitchFamily="18" charset="0"/>
                                            </a:rPr>
                                          </m:ctrlPr>
                                        </m:sSupPr>
                                        <m:e>
                                          <m:r>
                                            <a:rPr lang="fr-FR" i="0" dirty="0">
                                              <a:solidFill>
                                                <a:schemeClr val="tx1"/>
                                              </a:solidFill>
                                              <a:latin typeface="Cambria Math" panose="02040503050406030204" pitchFamily="18" charset="0"/>
                                            </a:rPr>
                                            <m:t>1027</m:t>
                                          </m:r>
                                        </m:e>
                                        <m:sup>
                                          <m:r>
                                            <a:rPr lang="fr-FR" i="0" dirty="0">
                                              <a:solidFill>
                                                <a:schemeClr val="tx1"/>
                                              </a:solidFill>
                                              <a:latin typeface="Cambria Math" panose="02040503050406030204" pitchFamily="18" charset="0"/>
                                            </a:rPr>
                                            <m:t>2</m:t>
                                          </m:r>
                                        </m:sup>
                                      </m:sSup>
                                      <m:r>
                                        <a:rPr lang="fr-FR" i="0" dirty="0">
                                          <a:solidFill>
                                            <a:schemeClr val="tx1"/>
                                          </a:solidFill>
                                          <a:latin typeface="Cambria Math" panose="02040503050406030204" pitchFamily="18" charset="0"/>
                                        </a:rPr>
                                        <m:t>×</m:t>
                                      </m:r>
                                      <m:r>
                                        <a:rPr lang="fr-FR" i="1" dirty="0">
                                          <a:solidFill>
                                            <a:schemeClr val="tx1"/>
                                          </a:solidFill>
                                          <a:latin typeface="Cambria Math" panose="02040503050406030204" pitchFamily="18" charset="0"/>
                                        </a:rPr>
                                        <m:t>𝐹𝑀</m:t>
                                      </m:r>
                                    </m:num>
                                    <m:den>
                                      <m:r>
                                        <a:rPr lang="fr-FR" i="0" dirty="0">
                                          <a:solidFill>
                                            <a:schemeClr val="tx1"/>
                                          </a:solidFill>
                                          <a:latin typeface="Cambria Math" panose="02040503050406030204" pitchFamily="18" charset="0"/>
                                        </a:rPr>
                                        <m:t>1×</m:t>
                                      </m:r>
                                      <m:sSup>
                                        <m:sSupPr>
                                          <m:ctrlPr>
                                            <a:rPr lang="fr-FR" i="1" dirty="0">
                                              <a:solidFill>
                                                <a:schemeClr val="tx1"/>
                                              </a:solidFill>
                                              <a:latin typeface="Cambria Math" panose="02040503050406030204" pitchFamily="18" charset="0"/>
                                            </a:rPr>
                                          </m:ctrlPr>
                                        </m:sSupPr>
                                        <m:e>
                                          <m:r>
                                            <a:rPr lang="fr-FR" i="0" dirty="0">
                                              <a:solidFill>
                                                <a:schemeClr val="tx1"/>
                                              </a:solidFill>
                                              <a:latin typeface="Cambria Math" panose="02040503050406030204" pitchFamily="18" charset="0"/>
                                            </a:rPr>
                                            <m:t>10</m:t>
                                          </m:r>
                                        </m:e>
                                        <m:sup>
                                          <m:r>
                                            <a:rPr lang="fr-FR" i="0" dirty="0">
                                              <a:solidFill>
                                                <a:schemeClr val="tx1"/>
                                              </a:solidFill>
                                              <a:latin typeface="Cambria Math" panose="02040503050406030204" pitchFamily="18" charset="0"/>
                                            </a:rPr>
                                            <m:t>14</m:t>
                                          </m:r>
                                        </m:sup>
                                      </m:sSup>
                                    </m:den>
                                  </m:f>
                                  <m:r>
                                    <a:rPr lang="fr-FR" i="0" dirty="0">
                                      <a:solidFill>
                                        <a:schemeClr val="tx1"/>
                                      </a:solidFill>
                                      <a:latin typeface="Cambria Math" panose="02040503050406030204" pitchFamily="18" charset="0"/>
                                    </a:rPr>
                                    <m:t>+</m:t>
                                  </m:r>
                                  <m:f>
                                    <m:fPr>
                                      <m:ctrlPr>
                                        <a:rPr lang="fr-FR" i="1" dirty="0">
                                          <a:solidFill>
                                            <a:schemeClr val="tx1"/>
                                          </a:solidFill>
                                          <a:latin typeface="Cambria Math" panose="02040503050406030204" pitchFamily="18" charset="0"/>
                                        </a:rPr>
                                      </m:ctrlPr>
                                    </m:fPr>
                                    <m:num>
                                      <m:r>
                                        <a:rPr lang="fr-FR" i="0" dirty="0">
                                          <a:solidFill>
                                            <a:schemeClr val="tx1"/>
                                          </a:solidFill>
                                          <a:latin typeface="Cambria Math" panose="02040503050406030204" pitchFamily="18" charset="0"/>
                                        </a:rPr>
                                        <m:t>1</m:t>
                                      </m:r>
                                    </m:num>
                                    <m:den>
                                      <m:r>
                                        <a:rPr lang="fr-FR" i="0" dirty="0">
                                          <a:solidFill>
                                            <a:schemeClr val="tx1"/>
                                          </a:solidFill>
                                          <a:latin typeface="Cambria Math" panose="02040503050406030204" pitchFamily="18" charset="0"/>
                                        </a:rPr>
                                        <m:t>40</m:t>
                                      </m:r>
                                    </m:den>
                                  </m:f>
                                </m:e>
                              </m:d>
                            </m:e>
                            <m:sup>
                              <m:r>
                                <a:rPr lang="fr-FR" i="0" dirty="0">
                                  <a:solidFill>
                                    <a:schemeClr val="tx1"/>
                                  </a:solidFill>
                                  <a:latin typeface="Cambria Math" panose="02040503050406030204" pitchFamily="18" charset="0"/>
                                </a:rPr>
                                <m:t>2</m:t>
                              </m:r>
                            </m:sup>
                          </m:sSup>
                          <m:r>
                            <a:rPr lang="fr-FR" i="0"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i="1" dirty="0">
                                      <a:solidFill>
                                        <a:schemeClr val="tx1"/>
                                      </a:solidFill>
                                      <a:latin typeface="Cambria Math" panose="02040503050406030204" pitchFamily="18" charset="0"/>
                                    </a:rPr>
                                    <m:t>𝛿</m:t>
                                  </m:r>
                                  <m:r>
                                    <a:rPr lang="fr-FR" i="1" dirty="0">
                                      <a:solidFill>
                                        <a:schemeClr val="tx1"/>
                                      </a:solidFill>
                                      <a:latin typeface="Cambria Math" panose="02040503050406030204" pitchFamily="18" charset="0"/>
                                    </a:rPr>
                                    <m:t>𝐹𝑀</m:t>
                                  </m:r>
                                </m:e>
                              </m:d>
                            </m:e>
                            <m:sup>
                              <m:r>
                                <a:rPr lang="fr-FR" i="0" dirty="0">
                                  <a:solidFill>
                                    <a:schemeClr val="tx1"/>
                                  </a:solidFill>
                                  <a:latin typeface="Cambria Math" panose="02040503050406030204" pitchFamily="18" charset="0"/>
                                </a:rPr>
                                <m:t>2</m:t>
                              </m:r>
                            </m:sup>
                          </m:sSup>
                        </m:e>
                      </m:rad>
                      <m:r>
                        <a:rPr lang="fr-FR" b="0" i="1" dirty="0" smtClean="0">
                          <a:solidFill>
                            <a:schemeClr val="tx1"/>
                          </a:solidFill>
                          <a:latin typeface="Cambria Math" panose="02040503050406030204" pitchFamily="18" charset="0"/>
                        </a:rPr>
                        <m:t>⇒</m:t>
                      </m:r>
                      <m:r>
                        <a:rPr lang="fr-FR" b="1" i="1">
                          <a:solidFill>
                            <a:schemeClr val="tx1"/>
                          </a:solidFill>
                          <a:latin typeface="Cambria Math" panose="02040503050406030204" pitchFamily="18" charset="0"/>
                        </a:rPr>
                        <m:t>𝜹</m:t>
                      </m:r>
                      <m:r>
                        <a:rPr lang="fr-FR" b="1" i="1">
                          <a:solidFill>
                            <a:schemeClr val="tx1"/>
                          </a:solidFill>
                          <a:latin typeface="Cambria Math" panose="02040503050406030204" pitchFamily="18" charset="0"/>
                        </a:rPr>
                        <m:t>𝑪𝒂𝒗</m:t>
                      </m:r>
                      <m:r>
                        <a:rPr lang="fr-FR" b="1" i="1" smtClean="0">
                          <a:solidFill>
                            <a:schemeClr val="tx1"/>
                          </a:solidFill>
                          <a:latin typeface="Cambria Math" panose="02040503050406030204" pitchFamily="18" charset="0"/>
                        </a:rPr>
                        <m:t>=</m:t>
                      </m:r>
                      <m:r>
                        <a:rPr lang="fr-FR" b="1" i="1" smtClean="0">
                          <a:solidFill>
                            <a:schemeClr val="tx1"/>
                          </a:solidFill>
                          <a:latin typeface="Cambria Math" panose="02040503050406030204" pitchFamily="18" charset="0"/>
                        </a:rPr>
                        <m:t>𝟓</m:t>
                      </m:r>
                      <m:sSup>
                        <m:sSupPr>
                          <m:ctrlPr>
                            <a:rPr lang="fr-FR" b="1" i="1" smtClean="0">
                              <a:solidFill>
                                <a:schemeClr val="tx1"/>
                              </a:solidFill>
                              <a:latin typeface="Cambria Math" panose="02040503050406030204" pitchFamily="18" charset="0"/>
                            </a:rPr>
                          </m:ctrlPr>
                        </m:sSupPr>
                        <m:e>
                          <m:r>
                            <a:rPr lang="fr-FR" b="1" i="1" smtClean="0">
                              <a:solidFill>
                                <a:schemeClr val="tx1"/>
                              </a:solidFill>
                              <a:latin typeface="Cambria Math" panose="02040503050406030204" pitchFamily="18" charset="0"/>
                              <a:ea typeface="Cambria Math" panose="02040503050406030204" pitchFamily="18" charset="0"/>
                            </a:rPr>
                            <m:t>×</m:t>
                          </m:r>
                          <m:r>
                            <a:rPr lang="fr-FR" b="1" i="1" smtClean="0">
                              <a:solidFill>
                                <a:schemeClr val="tx1"/>
                              </a:solidFill>
                              <a:latin typeface="Cambria Math" panose="02040503050406030204" pitchFamily="18" charset="0"/>
                              <a:ea typeface="Cambria Math" panose="02040503050406030204" pitchFamily="18" charset="0"/>
                            </a:rPr>
                            <m:t>𝟏𝟎</m:t>
                          </m:r>
                        </m:e>
                        <m:sup>
                          <m:r>
                            <a:rPr lang="fr-FR" b="1" i="1" smtClean="0">
                              <a:solidFill>
                                <a:schemeClr val="tx1"/>
                              </a:solidFill>
                              <a:latin typeface="Cambria Math" panose="02040503050406030204" pitchFamily="18" charset="0"/>
                            </a:rPr>
                            <m:t>−</m:t>
                          </m:r>
                          <m:r>
                            <a:rPr lang="fr-FR" b="1" i="1" smtClean="0">
                              <a:solidFill>
                                <a:schemeClr val="tx1"/>
                              </a:solidFill>
                              <a:latin typeface="Cambria Math" panose="02040503050406030204" pitchFamily="18" charset="0"/>
                            </a:rPr>
                            <m:t>𝟒</m:t>
                          </m:r>
                        </m:sup>
                      </m:sSup>
                    </m:oMath>
                  </m:oMathPara>
                </a14:m>
                <a:endParaRPr lang="fr-FR" b="1" dirty="0">
                  <a:solidFill>
                    <a:schemeClr val="tx1"/>
                  </a:solidFill>
                </a:endParaRPr>
              </a:p>
            </p:txBody>
          </p:sp>
        </mc:Choice>
        <mc:Fallback xmlns="">
          <p:sp>
            <p:nvSpPr>
              <p:cNvPr id="23" name="ZoneTexte 22">
                <a:extLst>
                  <a:ext uri="{FF2B5EF4-FFF2-40B4-BE49-F238E27FC236}">
                    <a16:creationId xmlns:a16="http://schemas.microsoft.com/office/drawing/2014/main" id="{C480FCCD-BCE8-301E-4A73-CF09C1266AFA}"/>
                  </a:ext>
                </a:extLst>
              </p:cNvPr>
              <p:cNvSpPr txBox="1">
                <a:spLocks noRot="1" noChangeAspect="1" noMove="1" noResize="1" noEditPoints="1" noAdjustHandles="1" noChangeArrowheads="1" noChangeShapeType="1" noTextEdit="1"/>
              </p:cNvSpPr>
              <p:nvPr/>
            </p:nvSpPr>
            <p:spPr>
              <a:xfrm>
                <a:off x="0" y="4323548"/>
                <a:ext cx="9072633" cy="1187697"/>
              </a:xfrm>
              <a:prstGeom prst="rect">
                <a:avLst/>
              </a:prstGeom>
              <a:blipFill>
                <a:blip r:embed="rId8"/>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24" name="ZoneTexte 23">
                <a:extLst>
                  <a:ext uri="{FF2B5EF4-FFF2-40B4-BE49-F238E27FC236}">
                    <a16:creationId xmlns:a16="http://schemas.microsoft.com/office/drawing/2014/main" id="{F2A4AFFF-6DE7-4962-B308-E885A5F3F940}"/>
                  </a:ext>
                </a:extLst>
              </p:cNvPr>
              <p:cNvSpPr txBox="1"/>
              <p:nvPr/>
            </p:nvSpPr>
            <p:spPr>
              <a:xfrm>
                <a:off x="0" y="5631426"/>
                <a:ext cx="7210115" cy="910699"/>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𝐶</m:t>
                      </m:r>
                      <m:r>
                        <a:rPr lang="fr-FR" i="1" smtClean="0">
                          <a:solidFill>
                            <a:schemeClr val="tx1"/>
                          </a:solidFill>
                          <a:latin typeface="Cambria Math" panose="02040503050406030204" pitchFamily="18" charset="0"/>
                        </a:rPr>
                        <m:t>=</m:t>
                      </m:r>
                      <m:rad>
                        <m:radPr>
                          <m:degHide m:val="on"/>
                          <m:ctrlPr>
                            <a:rPr lang="fr-FR" i="1" smtClean="0">
                              <a:solidFill>
                                <a:schemeClr val="tx1"/>
                              </a:solidFill>
                              <a:latin typeface="Cambria Math" panose="02040503050406030204" pitchFamily="18" charset="0"/>
                            </a:rPr>
                          </m:ctrlPr>
                        </m:radPr>
                        <m:deg/>
                        <m:e>
                          <m:sSup>
                            <m:sSupPr>
                              <m:ctrlPr>
                                <a:rPr lang="fr-FR" i="1" smtClean="0">
                                  <a:solidFill>
                                    <a:schemeClr val="tx1"/>
                                  </a:solidFill>
                                  <a:latin typeface="Cambria Math" panose="02040503050406030204" pitchFamily="18" charset="0"/>
                                </a:rPr>
                              </m:ctrlPr>
                            </m:sSupPr>
                            <m:e>
                              <m:d>
                                <m:dPr>
                                  <m:begChr m:val="|"/>
                                  <m:endChr m:val="|"/>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𝐶</m:t>
                                      </m:r>
                                    </m:num>
                                    <m:den>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𝐶𝑎𝑣</m:t>
                                      </m:r>
                                    </m:den>
                                  </m:f>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𝐶𝑎𝑣</m:t>
                                  </m:r>
                                </m:e>
                              </m:d>
                            </m:e>
                            <m:sup>
                              <m:r>
                                <a:rPr lang="fr-FR" i="1" smtClean="0">
                                  <a:solidFill>
                                    <a:schemeClr val="tx1"/>
                                  </a:solidFill>
                                  <a:latin typeface="Cambria Math" panose="02040503050406030204" pitchFamily="18" charset="0"/>
                                </a:rPr>
                                <m:t>2</m:t>
                              </m:r>
                            </m:sup>
                          </m:sSup>
                        </m:e>
                      </m:rad>
                      <m:r>
                        <a:rPr lang="fr-FR" b="0" i="1" smtClean="0">
                          <a:solidFill>
                            <a:schemeClr val="tx1"/>
                          </a:solidFill>
                          <a:latin typeface="Cambria Math" panose="02040503050406030204" pitchFamily="18" charset="0"/>
                        </a:rPr>
                        <m:t>=</m:t>
                      </m:r>
                      <m:rad>
                        <m:radPr>
                          <m:degHide m:val="on"/>
                          <m:ctrlPr>
                            <a:rPr lang="fr-FR" i="1" dirty="0" smtClean="0">
                              <a:solidFill>
                                <a:schemeClr val="tx1"/>
                              </a:solidFill>
                              <a:latin typeface="Cambria Math" panose="02040503050406030204" pitchFamily="18" charset="0"/>
                            </a:rPr>
                          </m:ctrlPr>
                        </m:radPr>
                        <m:deg/>
                        <m:e>
                          <m:sSup>
                            <m:sSupPr>
                              <m:ctrlPr>
                                <a:rPr lang="fr-FR" i="1" dirty="0">
                                  <a:solidFill>
                                    <a:schemeClr val="tx1"/>
                                  </a:solidFill>
                                  <a:latin typeface="Cambria Math" panose="02040503050406030204" pitchFamily="18" charset="0"/>
                                </a:rPr>
                              </m:ctrlPr>
                            </m:sSupPr>
                            <m:e>
                              <m:d>
                                <m:dPr>
                                  <m:begChr m:val="|"/>
                                  <m:endChr m:val="|"/>
                                  <m:ctrlPr>
                                    <a:rPr lang="fr-FR" i="1" dirty="0">
                                      <a:solidFill>
                                        <a:schemeClr val="tx1"/>
                                      </a:solidFill>
                                      <a:latin typeface="Cambria Math" panose="02040503050406030204" pitchFamily="18" charset="0"/>
                                    </a:rPr>
                                  </m:ctrlPr>
                                </m:dPr>
                                <m:e>
                                  <m:f>
                                    <m:fPr>
                                      <m:ctrlPr>
                                        <a:rPr lang="fr-FR" b="0" i="1" dirty="0" smtClean="0">
                                          <a:solidFill>
                                            <a:schemeClr val="tx1"/>
                                          </a:solidFill>
                                          <a:latin typeface="Cambria Math" panose="02040503050406030204" pitchFamily="18" charset="0"/>
                                        </a:rPr>
                                      </m:ctrlPr>
                                    </m:fPr>
                                    <m:num>
                                      <m:r>
                                        <a:rPr lang="fr-FR" b="0" i="1" dirty="0" smtClean="0">
                                          <a:solidFill>
                                            <a:schemeClr val="tx1"/>
                                          </a:solidFill>
                                          <a:latin typeface="Cambria Math" panose="02040503050406030204" pitchFamily="18" charset="0"/>
                                        </a:rPr>
                                        <m:t>1</m:t>
                                      </m:r>
                                    </m:num>
                                    <m:den>
                                      <m:r>
                                        <a:rPr lang="fr-FR" b="0" i="1" dirty="0" smtClean="0">
                                          <a:solidFill>
                                            <a:schemeClr val="tx1"/>
                                          </a:solidFill>
                                          <a:latin typeface="Cambria Math" panose="02040503050406030204" pitchFamily="18" charset="0"/>
                                        </a:rPr>
                                        <m:t>100</m:t>
                                      </m:r>
                                    </m:den>
                                  </m:f>
                                </m:e>
                              </m:d>
                            </m:e>
                            <m:sup>
                              <m:r>
                                <a:rPr lang="fr-FR" i="0" dirty="0">
                                  <a:solidFill>
                                    <a:schemeClr val="tx1"/>
                                  </a:solidFill>
                                  <a:latin typeface="Cambria Math" panose="02040503050406030204" pitchFamily="18" charset="0"/>
                                </a:rPr>
                                <m:t>2</m:t>
                              </m:r>
                            </m:sup>
                          </m:sSup>
                          <m:r>
                            <a:rPr lang="fr-FR" i="0" dirty="0">
                              <a:solidFill>
                                <a:schemeClr val="tx1"/>
                              </a:solidFill>
                              <a:latin typeface="Cambria Math" panose="02040503050406030204" pitchFamily="18" charset="0"/>
                            </a:rPr>
                            <m:t>×</m:t>
                          </m:r>
                          <m:sSup>
                            <m:sSupPr>
                              <m:ctrlPr>
                                <a:rPr lang="fr-FR" i="1" dirty="0">
                                  <a:solidFill>
                                    <a:schemeClr val="tx1"/>
                                  </a:solidFill>
                                  <a:latin typeface="Cambria Math" panose="02040503050406030204" pitchFamily="18" charset="0"/>
                                </a:rPr>
                              </m:ctrlPr>
                            </m:sSupPr>
                            <m:e>
                              <m:d>
                                <m:dPr>
                                  <m:ctrlPr>
                                    <a:rPr lang="fr-FR" i="1" dirty="0">
                                      <a:solidFill>
                                        <a:schemeClr val="tx1"/>
                                      </a:solidFill>
                                      <a:latin typeface="Cambria Math" panose="02040503050406030204" pitchFamily="18" charset="0"/>
                                    </a:rPr>
                                  </m:ctrlPr>
                                </m:dPr>
                                <m:e>
                                  <m:r>
                                    <a:rPr lang="fr-FR" i="0" dirty="0">
                                      <a:solidFill>
                                        <a:schemeClr val="tx1"/>
                                      </a:solidFill>
                                      <a:latin typeface="Cambria Math" panose="02040503050406030204" pitchFamily="18" charset="0"/>
                                    </a:rPr>
                                    <m:t>5×</m:t>
                                  </m:r>
                                  <m:sSup>
                                    <m:sSupPr>
                                      <m:ctrlPr>
                                        <a:rPr lang="fr-FR" i="1" dirty="0" smtClean="0">
                                          <a:solidFill>
                                            <a:schemeClr val="tx1"/>
                                          </a:solidFill>
                                          <a:latin typeface="Cambria Math" panose="02040503050406030204" pitchFamily="18" charset="0"/>
                                        </a:rPr>
                                      </m:ctrlPr>
                                    </m:sSupPr>
                                    <m:e>
                                      <m:r>
                                        <a:rPr lang="fr-FR" b="0" i="1" dirty="0" smtClean="0">
                                          <a:solidFill>
                                            <a:schemeClr val="tx1"/>
                                          </a:solidFill>
                                          <a:latin typeface="Cambria Math" panose="02040503050406030204" pitchFamily="18" charset="0"/>
                                        </a:rPr>
                                        <m:t>10</m:t>
                                      </m:r>
                                    </m:e>
                                    <m:sup>
                                      <m:r>
                                        <a:rPr lang="fr-FR" b="0" i="1" dirty="0" smtClean="0">
                                          <a:solidFill>
                                            <a:schemeClr val="tx1"/>
                                          </a:solidFill>
                                          <a:latin typeface="Cambria Math" panose="02040503050406030204" pitchFamily="18" charset="0"/>
                                        </a:rPr>
                                        <m:t>−4</m:t>
                                      </m:r>
                                    </m:sup>
                                  </m:sSup>
                                </m:e>
                              </m:d>
                            </m:e>
                            <m:sup>
                              <m:r>
                                <a:rPr lang="fr-FR" i="0" dirty="0">
                                  <a:solidFill>
                                    <a:schemeClr val="tx1"/>
                                  </a:solidFill>
                                  <a:latin typeface="Cambria Math" panose="02040503050406030204" pitchFamily="18" charset="0"/>
                                </a:rPr>
                                <m:t>2</m:t>
                              </m:r>
                            </m:sup>
                          </m:sSup>
                        </m:e>
                      </m:rad>
                      <m:r>
                        <a:rPr lang="fr-FR" b="0" i="1" dirty="0" smtClean="0">
                          <a:solidFill>
                            <a:schemeClr val="tx1"/>
                          </a:solidFill>
                          <a:latin typeface="Cambria Math" panose="02040503050406030204" pitchFamily="18" charset="0"/>
                        </a:rPr>
                        <m:t>⇒</m:t>
                      </m:r>
                      <m:r>
                        <a:rPr lang="fr-FR" b="1" i="1">
                          <a:solidFill>
                            <a:schemeClr val="tx1"/>
                          </a:solidFill>
                          <a:latin typeface="Cambria Math" panose="02040503050406030204" pitchFamily="18" charset="0"/>
                        </a:rPr>
                        <m:t>𝜹</m:t>
                      </m:r>
                      <m:r>
                        <a:rPr lang="fr-FR" b="1" i="1">
                          <a:solidFill>
                            <a:schemeClr val="tx1"/>
                          </a:solidFill>
                          <a:latin typeface="Cambria Math" panose="02040503050406030204" pitchFamily="18" charset="0"/>
                        </a:rPr>
                        <m:t>𝑪</m:t>
                      </m:r>
                      <m:r>
                        <a:rPr lang="fr-FR" b="1" i="1" dirty="0" smtClean="0">
                          <a:solidFill>
                            <a:schemeClr val="tx1"/>
                          </a:solidFill>
                          <a:latin typeface="Cambria Math" panose="02040503050406030204" pitchFamily="18" charset="0"/>
                        </a:rPr>
                        <m:t>=</m:t>
                      </m:r>
                      <m:r>
                        <a:rPr lang="fr-FR" b="1" i="1" dirty="0" smtClean="0">
                          <a:solidFill>
                            <a:schemeClr val="tx1"/>
                          </a:solidFill>
                          <a:latin typeface="Cambria Math" panose="02040503050406030204" pitchFamily="18" charset="0"/>
                        </a:rPr>
                        <m:t>𝟓</m:t>
                      </m:r>
                      <m:sSup>
                        <m:sSupPr>
                          <m:ctrlPr>
                            <a:rPr lang="fr-FR" b="1" i="1" dirty="0" smtClean="0">
                              <a:solidFill>
                                <a:schemeClr val="tx1"/>
                              </a:solidFill>
                              <a:latin typeface="Cambria Math" panose="02040503050406030204" pitchFamily="18" charset="0"/>
                            </a:rPr>
                          </m:ctrlPr>
                        </m:sSupPr>
                        <m:e>
                          <m:r>
                            <a:rPr lang="fr-FR" b="1" i="1" dirty="0" smtClean="0">
                              <a:solidFill>
                                <a:schemeClr val="tx1"/>
                              </a:solidFill>
                              <a:latin typeface="Cambria Math" panose="02040503050406030204" pitchFamily="18" charset="0"/>
                              <a:ea typeface="Cambria Math" panose="02040503050406030204" pitchFamily="18" charset="0"/>
                            </a:rPr>
                            <m:t>×</m:t>
                          </m:r>
                          <m:r>
                            <a:rPr lang="fr-FR" b="1" i="1" dirty="0" smtClean="0">
                              <a:solidFill>
                                <a:schemeClr val="tx1"/>
                              </a:solidFill>
                              <a:latin typeface="Cambria Math" panose="02040503050406030204" pitchFamily="18" charset="0"/>
                              <a:ea typeface="Cambria Math" panose="02040503050406030204" pitchFamily="18" charset="0"/>
                            </a:rPr>
                            <m:t>𝟏𝟎</m:t>
                          </m:r>
                        </m:e>
                        <m:sup>
                          <m:r>
                            <a:rPr lang="fr-FR" b="1" i="1" dirty="0" smtClean="0">
                              <a:solidFill>
                                <a:schemeClr val="tx1"/>
                              </a:solidFill>
                              <a:latin typeface="Cambria Math" panose="02040503050406030204" pitchFamily="18" charset="0"/>
                            </a:rPr>
                            <m:t>−</m:t>
                          </m:r>
                          <m:r>
                            <a:rPr lang="fr-FR" b="1" i="1" dirty="0" smtClean="0">
                              <a:solidFill>
                                <a:schemeClr val="tx1"/>
                              </a:solidFill>
                              <a:latin typeface="Cambria Math" panose="02040503050406030204" pitchFamily="18" charset="0"/>
                            </a:rPr>
                            <m:t>𝟔</m:t>
                          </m:r>
                        </m:sup>
                      </m:sSup>
                    </m:oMath>
                  </m:oMathPara>
                </a14:m>
                <a:endParaRPr lang="fr-FR" b="1" dirty="0">
                  <a:solidFill>
                    <a:schemeClr val="tx1"/>
                  </a:solidFill>
                </a:endParaRPr>
              </a:p>
            </p:txBody>
          </p:sp>
        </mc:Choice>
        <mc:Fallback xmlns="">
          <p:sp>
            <p:nvSpPr>
              <p:cNvPr id="24" name="ZoneTexte 23">
                <a:extLst>
                  <a:ext uri="{FF2B5EF4-FFF2-40B4-BE49-F238E27FC236}">
                    <a16:creationId xmlns:a16="http://schemas.microsoft.com/office/drawing/2014/main" id="{F2A4AFFF-6DE7-4962-B308-E885A5F3F940}"/>
                  </a:ext>
                </a:extLst>
              </p:cNvPr>
              <p:cNvSpPr txBox="1">
                <a:spLocks noRot="1" noChangeAspect="1" noMove="1" noResize="1" noEditPoints="1" noAdjustHandles="1" noChangeArrowheads="1" noChangeShapeType="1" noTextEdit="1"/>
              </p:cNvSpPr>
              <p:nvPr/>
            </p:nvSpPr>
            <p:spPr>
              <a:xfrm>
                <a:off x="0" y="5631426"/>
                <a:ext cx="7210115" cy="910699"/>
              </a:xfrm>
              <a:prstGeom prst="rect">
                <a:avLst/>
              </a:prstGeom>
              <a:blipFill>
                <a:blip r:embed="rId9"/>
                <a:stretch>
                  <a:fillRect/>
                </a:stretch>
              </a:blipFill>
            </p:spPr>
            <p:txBody>
              <a:bodyPr/>
              <a:lstStyle/>
              <a:p>
                <a:r>
                  <a:rPr lang="fr-FR">
                    <a:noFill/>
                  </a:rPr>
                  <a:t> </a:t>
                </a:r>
              </a:p>
            </p:txBody>
          </p:sp>
        </mc:Fallback>
      </mc:AlternateContent>
      <p:sp>
        <p:nvSpPr>
          <p:cNvPr id="15" name="Rectangle 14">
            <a:extLst>
              <a:ext uri="{FF2B5EF4-FFF2-40B4-BE49-F238E27FC236}">
                <a16:creationId xmlns:a16="http://schemas.microsoft.com/office/drawing/2014/main" id="{92C9561B-4705-F9A0-4A1A-301CFC847C4E}"/>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5 : Incertitude Sang</a:t>
            </a:r>
          </a:p>
        </p:txBody>
      </p:sp>
    </p:spTree>
    <p:extLst>
      <p:ext uri="{BB962C8B-B14F-4D97-AF65-F5344CB8AC3E}">
        <p14:creationId xmlns:p14="http://schemas.microsoft.com/office/powerpoint/2010/main" val="43051867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D7714-EBC5-B7B9-C705-120E4CEFE135}"/>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FBCA2660-587B-E98F-5E39-140A307A0B92}"/>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39 / 39</a:t>
            </a:r>
          </a:p>
        </p:txBody>
      </p:sp>
      <mc:AlternateContent xmlns:mc="http://schemas.openxmlformats.org/markup-compatibility/2006" xmlns:a14="http://schemas.microsoft.com/office/drawing/2010/main">
        <mc:Choice Requires="a14">
          <p:sp>
            <p:nvSpPr>
              <p:cNvPr id="13" name="ZoneTexte 12">
                <a:extLst>
                  <a:ext uri="{FF2B5EF4-FFF2-40B4-BE49-F238E27FC236}">
                    <a16:creationId xmlns:a16="http://schemas.microsoft.com/office/drawing/2014/main" id="{45CBDA40-52BA-33A0-C6F0-0A3630662165}"/>
                  </a:ext>
                </a:extLst>
              </p:cNvPr>
              <p:cNvSpPr txBox="1"/>
              <p:nvPr/>
            </p:nvSpPr>
            <p:spPr>
              <a:xfrm>
                <a:off x="0" y="335265"/>
                <a:ext cx="5931688" cy="41524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𝜌</m:t>
                      </m:r>
                      <m:r>
                        <a:rPr lang="fr-FR" i="1" smtClean="0">
                          <a:solidFill>
                            <a:schemeClr val="tx1"/>
                          </a:solidFill>
                          <a:latin typeface="Cambria Math" panose="02040503050406030204" pitchFamily="18" charset="0"/>
                        </a:rPr>
                        <m:t>=</m:t>
                      </m:r>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𝐷𝑔</m:t>
                          </m:r>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𝐹𝑣</m:t>
                          </m:r>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𝐷</m:t>
                          </m:r>
                          <m:r>
                            <a:rPr lang="fr-FR" i="1" smtClean="0">
                              <a:solidFill>
                                <a:schemeClr val="tx1"/>
                              </a:solidFill>
                              <a:latin typeface="Cambria Math" panose="02040503050406030204" pitchFamily="18" charset="0"/>
                            </a:rPr>
                            <m:t>ⅇ</m:t>
                          </m:r>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1−</m:t>
                              </m:r>
                              <m:r>
                                <a:rPr lang="fr-FR" i="1" smtClean="0">
                                  <a:solidFill>
                                    <a:schemeClr val="tx1"/>
                                  </a:solidFill>
                                  <a:latin typeface="Cambria Math" panose="02040503050406030204" pitchFamily="18" charset="0"/>
                                </a:rPr>
                                <m:t>𝐹𝑣</m:t>
                              </m:r>
                            </m:e>
                          </m:d>
                        </m:e>
                      </m:d>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𝐶</m:t>
                      </m:r>
                      <m:r>
                        <a:rPr lang="fr-FR" i="1" smtClean="0">
                          <a:solidFill>
                            <a:schemeClr val="tx1"/>
                          </a:solidFill>
                          <a:latin typeface="Cambria Math" panose="02040503050406030204" pitchFamily="18" charset="0"/>
                        </a:rPr>
                        <m:t>⋅1000=</m:t>
                      </m:r>
                      <m:r>
                        <m:rPr>
                          <m:nor/>
                        </m:rPr>
                        <a:rPr lang="fr-FR" b="0" i="0" smtClean="0">
                          <a:solidFill>
                            <a:schemeClr val="tx1"/>
                          </a:solidFill>
                          <a:latin typeface="Cambria Math" panose="02040503050406030204" pitchFamily="18" charset="0"/>
                        </a:rPr>
                        <m:t>1107,5 </m:t>
                      </m:r>
                      <m:r>
                        <m:rPr>
                          <m:nor/>
                        </m:rPr>
                        <a:rPr lang="fr-FR" b="0" i="0" smtClean="0">
                          <a:solidFill>
                            <a:schemeClr val="tx1"/>
                          </a:solidFill>
                          <a:latin typeface="Cambria Math" panose="02040503050406030204" pitchFamily="18" charset="0"/>
                        </a:rPr>
                        <m:t>kg</m:t>
                      </m:r>
                      <m:r>
                        <m:rPr>
                          <m:nor/>
                        </m:rPr>
                        <a:rPr lang="fr-FR" b="0" i="0" smtClean="0">
                          <a:solidFill>
                            <a:schemeClr val="tx1"/>
                          </a:solidFill>
                          <a:latin typeface="Cambria Math" panose="02040503050406030204" pitchFamily="18" charset="0"/>
                        </a:rPr>
                        <m:t>/</m:t>
                      </m:r>
                      <m:sSup>
                        <m:sSupPr>
                          <m:ctrlPr>
                            <a:rPr lang="fr-FR" b="0" i="1" smtClean="0">
                              <a:solidFill>
                                <a:schemeClr val="tx1"/>
                              </a:solidFill>
                              <a:latin typeface="Cambria Math" panose="02040503050406030204" pitchFamily="18" charset="0"/>
                            </a:rPr>
                          </m:ctrlPr>
                        </m:sSupPr>
                        <m:e>
                          <m:r>
                            <a:rPr lang="fr-FR" b="0" i="1" smtClean="0">
                              <a:solidFill>
                                <a:schemeClr val="tx1"/>
                              </a:solidFill>
                              <a:latin typeface="Cambria Math" panose="02040503050406030204" pitchFamily="18" charset="0"/>
                            </a:rPr>
                            <m:t>𝑚</m:t>
                          </m:r>
                        </m:e>
                        <m:sup>
                          <m:r>
                            <a:rPr lang="fr-FR" b="0" i="1" smtClean="0">
                              <a:solidFill>
                                <a:schemeClr val="tx1"/>
                              </a:solidFill>
                              <a:latin typeface="Cambria Math" panose="02040503050406030204" pitchFamily="18" charset="0"/>
                            </a:rPr>
                            <m:t>3</m:t>
                          </m:r>
                        </m:sup>
                      </m:sSup>
                    </m:oMath>
                  </m:oMathPara>
                </a14:m>
                <a:endParaRPr lang="fr-FR" dirty="0">
                  <a:solidFill>
                    <a:schemeClr val="tx1"/>
                  </a:solidFill>
                </a:endParaRPr>
              </a:p>
            </p:txBody>
          </p:sp>
        </mc:Choice>
        <mc:Fallback xmlns="">
          <p:sp>
            <p:nvSpPr>
              <p:cNvPr id="13" name="ZoneTexte 12">
                <a:extLst>
                  <a:ext uri="{FF2B5EF4-FFF2-40B4-BE49-F238E27FC236}">
                    <a16:creationId xmlns:a16="http://schemas.microsoft.com/office/drawing/2014/main" id="{45CBDA40-52BA-33A0-C6F0-0A3630662165}"/>
                  </a:ext>
                </a:extLst>
              </p:cNvPr>
              <p:cNvSpPr txBox="1">
                <a:spLocks noRot="1" noChangeAspect="1" noMove="1" noResize="1" noEditPoints="1" noAdjustHandles="1" noChangeArrowheads="1" noChangeShapeType="1" noTextEdit="1"/>
              </p:cNvSpPr>
              <p:nvPr/>
            </p:nvSpPr>
            <p:spPr>
              <a:xfrm>
                <a:off x="0" y="335265"/>
                <a:ext cx="5931688" cy="415242"/>
              </a:xfrm>
              <a:prstGeom prst="rect">
                <a:avLst/>
              </a:prstGeom>
              <a:blipFill>
                <a:blip r:embed="rId3"/>
                <a:stretch>
                  <a:fillRect b="-5882"/>
                </a:stretch>
              </a:blipFill>
            </p:spPr>
            <p:txBody>
              <a:bodyPr/>
              <a:lstStyle/>
              <a:p>
                <a:r>
                  <a:rPr lang="fr-FR">
                    <a:noFill/>
                  </a:rPr>
                  <a:t> </a:t>
                </a:r>
              </a:p>
            </p:txBody>
          </p:sp>
        </mc:Fallback>
      </mc:AlternateContent>
      <p:sp>
        <p:nvSpPr>
          <p:cNvPr id="20" name="Rectangle 19">
            <a:extLst>
              <a:ext uri="{FF2B5EF4-FFF2-40B4-BE49-F238E27FC236}">
                <a16:creationId xmlns:a16="http://schemas.microsoft.com/office/drawing/2014/main" id="{8B228AA1-18BE-F740-F4A0-E8E0414933E0}"/>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5 : Incertitude Sang</a:t>
            </a:r>
          </a:p>
        </p:txBody>
      </p:sp>
      <mc:AlternateContent xmlns:mc="http://schemas.openxmlformats.org/markup-compatibility/2006" xmlns:a14="http://schemas.microsoft.com/office/drawing/2010/main">
        <mc:Choice Requires="a14">
          <p:sp>
            <p:nvSpPr>
              <p:cNvPr id="23" name="ZoneTexte 22">
                <a:extLst>
                  <a:ext uri="{FF2B5EF4-FFF2-40B4-BE49-F238E27FC236}">
                    <a16:creationId xmlns:a16="http://schemas.microsoft.com/office/drawing/2014/main" id="{C480FCCD-BCE8-301E-4A73-CF09C1266AFA}"/>
                  </a:ext>
                </a:extLst>
              </p:cNvPr>
              <p:cNvSpPr txBox="1"/>
              <p:nvPr/>
            </p:nvSpPr>
            <p:spPr>
              <a:xfrm>
                <a:off x="0" y="958663"/>
                <a:ext cx="8054340" cy="91069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fr-FR" i="1" smtClean="0">
                          <a:solidFill>
                            <a:schemeClr val="tx1"/>
                          </a:solidFill>
                          <a:latin typeface="Cambria Math" panose="02040503050406030204" pitchFamily="18" charset="0"/>
                        </a:rPr>
                        <m:t>𝛿𝜌</m:t>
                      </m:r>
                      <m:r>
                        <a:rPr lang="fr-FR" i="1" smtClean="0">
                          <a:solidFill>
                            <a:schemeClr val="tx1"/>
                          </a:solidFill>
                          <a:latin typeface="Cambria Math" panose="02040503050406030204" pitchFamily="18" charset="0"/>
                        </a:rPr>
                        <m:t>=</m:t>
                      </m:r>
                      <m:rad>
                        <m:radPr>
                          <m:degHide m:val="on"/>
                          <m:ctrlPr>
                            <a:rPr lang="fr-FR" i="1" smtClean="0">
                              <a:solidFill>
                                <a:schemeClr val="tx1"/>
                              </a:solidFill>
                              <a:latin typeface="Cambria Math" panose="02040503050406030204" pitchFamily="18" charset="0"/>
                            </a:rPr>
                          </m:ctrlPr>
                        </m:radPr>
                        <m:deg/>
                        <m:e>
                          <m:sSup>
                            <m:sSupPr>
                              <m:ctrlPr>
                                <a:rPr lang="fr-FR" i="1" smtClean="0">
                                  <a:solidFill>
                                    <a:schemeClr val="tx1"/>
                                  </a:solidFill>
                                  <a:latin typeface="Cambria Math" panose="02040503050406030204" pitchFamily="18" charset="0"/>
                                </a:rPr>
                              </m:ctrlPr>
                            </m:sSupPr>
                            <m:e>
                              <m:d>
                                <m:dPr>
                                  <m:begChr m:val="|"/>
                                  <m:endChr m:val="|"/>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𝜕𝜌</m:t>
                                      </m:r>
                                    </m:num>
                                    <m:den>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𝐷𝑔</m:t>
                                      </m:r>
                                    </m:den>
                                  </m:f>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𝐷𝑔</m:t>
                                  </m:r>
                                </m:e>
                              </m:d>
                            </m:e>
                            <m:sup>
                              <m:r>
                                <a:rPr lang="fr-FR" i="1" smtClean="0">
                                  <a:solidFill>
                                    <a:schemeClr val="tx1"/>
                                  </a:solidFill>
                                  <a:latin typeface="Cambria Math" panose="02040503050406030204" pitchFamily="18" charset="0"/>
                                </a:rPr>
                                <m:t>2</m:t>
                              </m:r>
                            </m:sup>
                          </m:sSup>
                          <m:r>
                            <a:rPr lang="fr-FR" b="0" i="1" smtClean="0">
                              <a:solidFill>
                                <a:schemeClr val="tx1"/>
                              </a:solidFill>
                              <a:latin typeface="Cambria Math" panose="02040503050406030204" pitchFamily="18" charset="0"/>
                            </a:rPr>
                            <m:t>+</m:t>
                          </m:r>
                          <m:sSup>
                            <m:sSupPr>
                              <m:ctrlPr>
                                <a:rPr lang="fr-FR" i="1">
                                  <a:solidFill>
                                    <a:schemeClr val="tx1"/>
                                  </a:solidFill>
                                  <a:latin typeface="Cambria Math" panose="02040503050406030204" pitchFamily="18" charset="0"/>
                                </a:rPr>
                              </m:ctrlPr>
                            </m:sSupPr>
                            <m:e>
                              <m:d>
                                <m:dPr>
                                  <m:begChr m:val="|"/>
                                  <m:endChr m:val="|"/>
                                  <m:ctrlPr>
                                    <a:rPr lang="fr-FR" i="1">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a:solidFill>
                                            <a:schemeClr val="tx1"/>
                                          </a:solidFill>
                                          <a:latin typeface="Cambria Math" panose="02040503050406030204" pitchFamily="18" charset="0"/>
                                        </a:rPr>
                                        <m:t>𝜕𝜌</m:t>
                                      </m:r>
                                    </m:num>
                                    <m:den>
                                      <m:r>
                                        <a:rPr lang="fr-FR" i="1">
                                          <a:solidFill>
                                            <a:schemeClr val="tx1"/>
                                          </a:solidFill>
                                          <a:latin typeface="Cambria Math" panose="02040503050406030204" pitchFamily="18" charset="0"/>
                                        </a:rPr>
                                        <m:t>𝜕</m:t>
                                      </m:r>
                                      <m:r>
                                        <a:rPr lang="fr-FR" i="1">
                                          <a:solidFill>
                                            <a:schemeClr val="tx1"/>
                                          </a:solidFill>
                                          <a:latin typeface="Cambria Math" panose="02040503050406030204" pitchFamily="18" charset="0"/>
                                        </a:rPr>
                                        <m:t>𝐷</m:t>
                                      </m:r>
                                      <m:r>
                                        <a:rPr lang="fr-FR" i="1">
                                          <a:solidFill>
                                            <a:schemeClr val="tx1"/>
                                          </a:solidFill>
                                          <a:latin typeface="Cambria Math" panose="02040503050406030204" pitchFamily="18" charset="0"/>
                                        </a:rPr>
                                        <m:t>ⅇ</m:t>
                                      </m:r>
                                    </m:den>
                                  </m:f>
                                </m:e>
                              </m:d>
                            </m:e>
                            <m:sup>
                              <m:r>
                                <a:rPr lang="fr-FR" i="1">
                                  <a:solidFill>
                                    <a:schemeClr val="tx1"/>
                                  </a:solidFill>
                                  <a:latin typeface="Cambria Math" panose="02040503050406030204" pitchFamily="18" charset="0"/>
                                </a:rPr>
                                <m:t>2</m:t>
                              </m:r>
                            </m:sup>
                          </m:sSup>
                          <m:r>
                            <a:rPr lang="fr-FR" i="1">
                              <a:solidFill>
                                <a:schemeClr val="tx1"/>
                              </a:solidFill>
                              <a:latin typeface="Cambria Math" panose="02040503050406030204" pitchFamily="18" charset="0"/>
                            </a:rPr>
                            <m:t>×</m:t>
                          </m:r>
                          <m:sSup>
                            <m:sSupPr>
                              <m:ctrlPr>
                                <a:rPr lang="fr-FR" i="1">
                                  <a:solidFill>
                                    <a:schemeClr val="tx1"/>
                                  </a:solidFill>
                                  <a:latin typeface="Cambria Math" panose="02040503050406030204" pitchFamily="18" charset="0"/>
                                </a:rPr>
                              </m:ctrlPr>
                            </m:sSupPr>
                            <m:e>
                              <m:d>
                                <m:dPr>
                                  <m:ctrlPr>
                                    <a:rPr lang="fr-FR" i="1">
                                      <a:solidFill>
                                        <a:schemeClr val="tx1"/>
                                      </a:solidFill>
                                      <a:latin typeface="Cambria Math" panose="02040503050406030204" pitchFamily="18" charset="0"/>
                                    </a:rPr>
                                  </m:ctrlPr>
                                </m:dPr>
                                <m:e>
                                  <m:r>
                                    <a:rPr lang="fr-FR" i="1">
                                      <a:solidFill>
                                        <a:schemeClr val="tx1"/>
                                      </a:solidFill>
                                      <a:latin typeface="Cambria Math" panose="02040503050406030204" pitchFamily="18" charset="0"/>
                                    </a:rPr>
                                    <m:t>𝛿</m:t>
                                  </m:r>
                                  <m:r>
                                    <a:rPr lang="fr-FR" i="1">
                                      <a:solidFill>
                                        <a:schemeClr val="tx1"/>
                                      </a:solidFill>
                                      <a:latin typeface="Cambria Math" panose="02040503050406030204" pitchFamily="18" charset="0"/>
                                    </a:rPr>
                                    <m:t>𝐷</m:t>
                                  </m:r>
                                  <m:r>
                                    <a:rPr lang="fr-FR" i="1">
                                      <a:solidFill>
                                        <a:schemeClr val="tx1"/>
                                      </a:solidFill>
                                      <a:latin typeface="Cambria Math" panose="02040503050406030204" pitchFamily="18" charset="0"/>
                                    </a:rPr>
                                    <m:t>ⅇ</m:t>
                                  </m:r>
                                </m:e>
                              </m:d>
                            </m:e>
                            <m:sup>
                              <m:r>
                                <a:rPr lang="fr-FR" i="1">
                                  <a:solidFill>
                                    <a:schemeClr val="tx1"/>
                                  </a:solidFill>
                                  <a:latin typeface="Cambria Math" panose="02040503050406030204" pitchFamily="18" charset="0"/>
                                </a:rPr>
                                <m:t>2</m:t>
                              </m:r>
                            </m:sup>
                          </m:sSup>
                          <m:r>
                            <a:rPr lang="fr-FR" i="1">
                              <a:solidFill>
                                <a:schemeClr val="tx1"/>
                              </a:solidFill>
                              <a:latin typeface="Cambria Math" panose="02040503050406030204" pitchFamily="18" charset="0"/>
                            </a:rPr>
                            <m:t>+</m:t>
                          </m:r>
                          <m:sSup>
                            <m:sSupPr>
                              <m:ctrlPr>
                                <a:rPr lang="fr-FR" i="1">
                                  <a:solidFill>
                                    <a:schemeClr val="tx1"/>
                                  </a:solidFill>
                                  <a:latin typeface="Cambria Math" panose="02040503050406030204" pitchFamily="18" charset="0"/>
                                </a:rPr>
                              </m:ctrlPr>
                            </m:sSupPr>
                            <m:e>
                              <m:d>
                                <m:dPr>
                                  <m:begChr m:val="|"/>
                                  <m:endChr m:val="|"/>
                                  <m:ctrlPr>
                                    <a:rPr lang="fr-FR" i="1">
                                      <a:solidFill>
                                        <a:schemeClr val="tx1"/>
                                      </a:solidFill>
                                      <a:latin typeface="Cambria Math" panose="02040503050406030204" pitchFamily="18" charset="0"/>
                                    </a:rPr>
                                  </m:ctrlPr>
                                </m:dPr>
                                <m:e>
                                  <m:f>
                                    <m:fPr>
                                      <m:ctrlPr>
                                        <a:rPr lang="fr-FR" i="1">
                                          <a:solidFill>
                                            <a:schemeClr val="tx1"/>
                                          </a:solidFill>
                                          <a:latin typeface="Cambria Math" panose="02040503050406030204" pitchFamily="18" charset="0"/>
                                        </a:rPr>
                                      </m:ctrlPr>
                                    </m:fPr>
                                    <m:num>
                                      <m:r>
                                        <a:rPr lang="fr-FR" i="1">
                                          <a:solidFill>
                                            <a:schemeClr val="tx1"/>
                                          </a:solidFill>
                                          <a:latin typeface="Cambria Math" panose="02040503050406030204" pitchFamily="18" charset="0"/>
                                        </a:rPr>
                                        <m:t>𝜕𝜌</m:t>
                                      </m:r>
                                    </m:num>
                                    <m:den>
                                      <m:r>
                                        <a:rPr lang="fr-FR" i="1">
                                          <a:solidFill>
                                            <a:schemeClr val="tx1"/>
                                          </a:solidFill>
                                          <a:latin typeface="Cambria Math" panose="02040503050406030204" pitchFamily="18" charset="0"/>
                                        </a:rPr>
                                        <m:t>𝜕</m:t>
                                      </m:r>
                                      <m:r>
                                        <a:rPr lang="fr-FR" i="1">
                                          <a:solidFill>
                                            <a:schemeClr val="tx1"/>
                                          </a:solidFill>
                                          <a:latin typeface="Cambria Math" panose="02040503050406030204" pitchFamily="18" charset="0"/>
                                        </a:rPr>
                                        <m:t>𝐶</m:t>
                                      </m:r>
                                    </m:den>
                                  </m:f>
                                </m:e>
                              </m:d>
                            </m:e>
                            <m:sup>
                              <m:r>
                                <a:rPr lang="fr-FR" i="1">
                                  <a:solidFill>
                                    <a:schemeClr val="tx1"/>
                                  </a:solidFill>
                                  <a:latin typeface="Cambria Math" panose="02040503050406030204" pitchFamily="18" charset="0"/>
                                </a:rPr>
                                <m:t>2</m:t>
                              </m:r>
                            </m:sup>
                          </m:sSup>
                          <m:r>
                            <a:rPr lang="fr-FR" i="1">
                              <a:solidFill>
                                <a:schemeClr val="tx1"/>
                              </a:solidFill>
                              <a:latin typeface="Cambria Math" panose="02040503050406030204" pitchFamily="18" charset="0"/>
                            </a:rPr>
                            <m:t>×</m:t>
                          </m:r>
                          <m:sSup>
                            <m:sSupPr>
                              <m:ctrlPr>
                                <a:rPr lang="fr-FR" i="1">
                                  <a:solidFill>
                                    <a:schemeClr val="tx1"/>
                                  </a:solidFill>
                                  <a:latin typeface="Cambria Math" panose="02040503050406030204" pitchFamily="18" charset="0"/>
                                </a:rPr>
                              </m:ctrlPr>
                            </m:sSupPr>
                            <m:e>
                              <m:d>
                                <m:dPr>
                                  <m:ctrlPr>
                                    <a:rPr lang="fr-FR" i="1">
                                      <a:solidFill>
                                        <a:schemeClr val="tx1"/>
                                      </a:solidFill>
                                      <a:latin typeface="Cambria Math" panose="02040503050406030204" pitchFamily="18" charset="0"/>
                                    </a:rPr>
                                  </m:ctrlPr>
                                </m:dPr>
                                <m:e>
                                  <m:r>
                                    <a:rPr lang="fr-FR" i="1">
                                      <a:solidFill>
                                        <a:schemeClr val="tx1"/>
                                      </a:solidFill>
                                      <a:latin typeface="Cambria Math" panose="02040503050406030204" pitchFamily="18" charset="0"/>
                                    </a:rPr>
                                    <m:t>𝛿</m:t>
                                  </m:r>
                                  <m:r>
                                    <a:rPr lang="fr-FR" i="1">
                                      <a:solidFill>
                                        <a:schemeClr val="tx1"/>
                                      </a:solidFill>
                                      <a:latin typeface="Cambria Math" panose="02040503050406030204" pitchFamily="18" charset="0"/>
                                    </a:rPr>
                                    <m:t>𝐶</m:t>
                                  </m:r>
                                </m:e>
                              </m:d>
                            </m:e>
                            <m:sup>
                              <m:r>
                                <a:rPr lang="fr-FR" i="1">
                                  <a:solidFill>
                                    <a:schemeClr val="tx1"/>
                                  </a:solidFill>
                                  <a:latin typeface="Cambria Math" panose="02040503050406030204" pitchFamily="18" charset="0"/>
                                </a:rPr>
                                <m:t>2</m:t>
                              </m:r>
                            </m:sup>
                          </m:sSup>
                        </m:e>
                      </m:rad>
                    </m:oMath>
                  </m:oMathPara>
                </a14:m>
                <a:endParaRPr lang="fr-FR" dirty="0">
                  <a:solidFill>
                    <a:schemeClr val="tx1"/>
                  </a:solidFill>
                </a:endParaRPr>
              </a:p>
            </p:txBody>
          </p:sp>
        </mc:Choice>
        <mc:Fallback xmlns="">
          <p:sp>
            <p:nvSpPr>
              <p:cNvPr id="23" name="ZoneTexte 22">
                <a:extLst>
                  <a:ext uri="{FF2B5EF4-FFF2-40B4-BE49-F238E27FC236}">
                    <a16:creationId xmlns:a16="http://schemas.microsoft.com/office/drawing/2014/main" id="{C480FCCD-BCE8-301E-4A73-CF09C1266AFA}"/>
                  </a:ext>
                </a:extLst>
              </p:cNvPr>
              <p:cNvSpPr txBox="1">
                <a:spLocks noRot="1" noChangeAspect="1" noMove="1" noResize="1" noEditPoints="1" noAdjustHandles="1" noChangeArrowheads="1" noChangeShapeType="1" noTextEdit="1"/>
              </p:cNvSpPr>
              <p:nvPr/>
            </p:nvSpPr>
            <p:spPr>
              <a:xfrm>
                <a:off x="0" y="958663"/>
                <a:ext cx="8054340" cy="910699"/>
              </a:xfrm>
              <a:prstGeom prst="rect">
                <a:avLst/>
              </a:prstGeom>
              <a:blipFill>
                <a:blip r:embed="rId4"/>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101F38D2-0010-FC4E-7E45-FFCE68C20BE0}"/>
                  </a:ext>
                </a:extLst>
              </p:cNvPr>
              <p:cNvSpPr txBox="1"/>
              <p:nvPr/>
            </p:nvSpPr>
            <p:spPr>
              <a:xfrm>
                <a:off x="0" y="3840198"/>
                <a:ext cx="6974419" cy="1052019"/>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𝛿𝜂</m:t>
                                  </m:r>
                                </m:num>
                                <m:den>
                                  <m:r>
                                    <a:rPr lang="fr-FR" i="1" smtClean="0">
                                      <a:solidFill>
                                        <a:schemeClr val="tx1"/>
                                      </a:solidFill>
                                      <a:latin typeface="Cambria Math" panose="02040503050406030204" pitchFamily="18" charset="0"/>
                                    </a:rPr>
                                    <m:t>𝜂</m:t>
                                  </m:r>
                                </m:den>
                              </m:f>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𝛿𝜌</m:t>
                                  </m:r>
                                </m:num>
                                <m:den>
                                  <m:r>
                                    <a:rPr lang="fr-FR" i="1" smtClean="0">
                                      <a:solidFill>
                                        <a:schemeClr val="tx1"/>
                                      </a:solidFill>
                                      <a:latin typeface="Cambria Math" panose="02040503050406030204" pitchFamily="18" charset="0"/>
                                    </a:rPr>
                                    <m:t>𝜌</m:t>
                                  </m:r>
                                </m:den>
                              </m:f>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𝑣</m:t>
                                  </m:r>
                                </m:num>
                                <m:den>
                                  <m:r>
                                    <a:rPr lang="fr-FR" i="1" smtClean="0">
                                      <a:solidFill>
                                        <a:schemeClr val="tx1"/>
                                      </a:solidFill>
                                      <a:latin typeface="Cambria Math" panose="02040503050406030204" pitchFamily="18" charset="0"/>
                                    </a:rPr>
                                    <m:t>𝑣</m:t>
                                  </m:r>
                                </m:den>
                              </m:f>
                            </m:e>
                          </m:d>
                        </m:e>
                        <m:sup>
                          <m:r>
                            <a:rPr lang="fr-FR" i="1" smtClean="0">
                              <a:solidFill>
                                <a:schemeClr val="tx1"/>
                              </a:solidFill>
                              <a:latin typeface="Cambria Math" panose="02040503050406030204" pitchFamily="18" charset="0"/>
                            </a:rPr>
                            <m:t>2</m:t>
                          </m:r>
                        </m:sup>
                      </m:sSup>
                      <m:r>
                        <a:rPr lang="fr-FR" b="0" i="1" smtClean="0">
                          <a:solidFill>
                            <a:schemeClr val="tx1"/>
                          </a:solidFill>
                          <a:latin typeface="Cambria Math" panose="02040503050406030204" pitchFamily="18" charset="0"/>
                        </a:rPr>
                        <m:t>⇒</m:t>
                      </m:r>
                      <m:sSup>
                        <m:sSupPr>
                          <m:ctrlPr>
                            <a:rPr lang="fr-FR" i="1">
                              <a:solidFill>
                                <a:schemeClr val="tx1"/>
                              </a:solidFill>
                              <a:latin typeface="Cambria Math" panose="02040503050406030204" pitchFamily="18" charset="0"/>
                            </a:rPr>
                          </m:ctrlPr>
                        </m:sSupPr>
                        <m:e>
                          <m:d>
                            <m:dPr>
                              <m:ctrlPr>
                                <a:rPr lang="fr-FR" i="1">
                                  <a:solidFill>
                                    <a:schemeClr val="tx1"/>
                                  </a:solidFill>
                                  <a:latin typeface="Cambria Math" panose="02040503050406030204" pitchFamily="18" charset="0"/>
                                </a:rPr>
                              </m:ctrlPr>
                            </m:dPr>
                            <m:e>
                              <m:f>
                                <m:fPr>
                                  <m:ctrlPr>
                                    <a:rPr lang="fr-FR" i="1">
                                      <a:solidFill>
                                        <a:schemeClr val="tx1"/>
                                      </a:solidFill>
                                      <a:latin typeface="Cambria Math" panose="02040503050406030204" pitchFamily="18" charset="0"/>
                                    </a:rPr>
                                  </m:ctrlPr>
                                </m:fPr>
                                <m:num>
                                  <m:r>
                                    <a:rPr lang="fr-FR" i="1">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𝜂</m:t>
                                  </m:r>
                                </m:num>
                                <m:den>
                                  <m:r>
                                    <a:rPr lang="fr-FR" b="0" i="1" smtClean="0">
                                      <a:solidFill>
                                        <a:schemeClr val="tx1"/>
                                      </a:solidFill>
                                      <a:latin typeface="Cambria Math" panose="02040503050406030204" pitchFamily="18" charset="0"/>
                                    </a:rPr>
                                    <m:t>0,0052</m:t>
                                  </m:r>
                                </m:den>
                              </m:f>
                            </m:e>
                          </m:d>
                        </m:e>
                        <m:sup>
                          <m:r>
                            <a:rPr lang="fr-FR" i="1">
                              <a:solidFill>
                                <a:schemeClr val="tx1"/>
                              </a:solidFill>
                              <a:latin typeface="Cambria Math" panose="02040503050406030204" pitchFamily="18" charset="0"/>
                            </a:rPr>
                            <m:t>2</m:t>
                          </m:r>
                        </m:sup>
                      </m:sSup>
                      <m:r>
                        <a:rPr lang="fr-FR" i="1">
                          <a:solidFill>
                            <a:schemeClr val="tx1"/>
                          </a:solidFill>
                          <a:latin typeface="Cambria Math" panose="02040503050406030204" pitchFamily="18" charset="0"/>
                        </a:rPr>
                        <m:t>=</m:t>
                      </m:r>
                      <m:sSup>
                        <m:sSupPr>
                          <m:ctrlPr>
                            <a:rPr lang="fr-FR" i="1">
                              <a:solidFill>
                                <a:schemeClr val="tx1"/>
                              </a:solidFill>
                              <a:latin typeface="Cambria Math" panose="02040503050406030204" pitchFamily="18" charset="0"/>
                            </a:rPr>
                          </m:ctrlPr>
                        </m:sSupPr>
                        <m:e>
                          <m:d>
                            <m:dPr>
                              <m:ctrlPr>
                                <a:rPr lang="fr-FR" i="1">
                                  <a:solidFill>
                                    <a:schemeClr val="tx1"/>
                                  </a:solidFill>
                                  <a:latin typeface="Cambria Math" panose="02040503050406030204" pitchFamily="18" charset="0"/>
                                </a:rPr>
                              </m:ctrlPr>
                            </m:dPr>
                            <m:e>
                              <m:f>
                                <m:fPr>
                                  <m:ctrlPr>
                                    <a:rPr lang="fr-FR" i="1">
                                      <a:solidFill>
                                        <a:schemeClr val="tx1"/>
                                      </a:solidFill>
                                      <a:latin typeface="Cambria Math" panose="02040503050406030204" pitchFamily="18" charset="0"/>
                                    </a:rPr>
                                  </m:ctrlPr>
                                </m:fPr>
                                <m:num>
                                  <m:r>
                                    <a:rPr lang="fr-FR" b="0" i="1" smtClean="0">
                                      <a:solidFill>
                                        <a:schemeClr val="tx1"/>
                                      </a:solidFill>
                                      <a:latin typeface="Cambria Math" panose="02040503050406030204" pitchFamily="18" charset="0"/>
                                    </a:rPr>
                                    <m:t>0,13</m:t>
                                  </m:r>
                                </m:num>
                                <m:den>
                                  <m:r>
                                    <a:rPr lang="fr-FR" b="0" i="1" smtClean="0">
                                      <a:solidFill>
                                        <a:schemeClr val="tx1"/>
                                      </a:solidFill>
                                      <a:latin typeface="Cambria Math" panose="02040503050406030204" pitchFamily="18" charset="0"/>
                                    </a:rPr>
                                    <m:t>1107,5</m:t>
                                  </m:r>
                                </m:den>
                              </m:f>
                            </m:e>
                          </m:d>
                        </m:e>
                        <m:sup>
                          <m:r>
                            <a:rPr lang="fr-FR" i="1">
                              <a:solidFill>
                                <a:schemeClr val="tx1"/>
                              </a:solidFill>
                              <a:latin typeface="Cambria Math" panose="02040503050406030204" pitchFamily="18" charset="0"/>
                            </a:rPr>
                            <m:t>2</m:t>
                          </m:r>
                        </m:sup>
                      </m:sSup>
                      <m:r>
                        <a:rPr lang="fr-FR" i="1">
                          <a:solidFill>
                            <a:schemeClr val="tx1"/>
                          </a:solidFill>
                          <a:latin typeface="Cambria Math" panose="02040503050406030204" pitchFamily="18" charset="0"/>
                        </a:rPr>
                        <m:t>⋅</m:t>
                      </m:r>
                      <m:sSup>
                        <m:sSupPr>
                          <m:ctrlPr>
                            <a:rPr lang="fr-FR" i="1">
                              <a:solidFill>
                                <a:schemeClr val="tx1"/>
                              </a:solidFill>
                              <a:latin typeface="Cambria Math" panose="02040503050406030204" pitchFamily="18" charset="0"/>
                            </a:rPr>
                          </m:ctrlPr>
                        </m:sSupPr>
                        <m:e>
                          <m:d>
                            <m:dPr>
                              <m:ctrlPr>
                                <a:rPr lang="fr-FR" i="1">
                                  <a:solidFill>
                                    <a:schemeClr val="tx1"/>
                                  </a:solidFill>
                                  <a:latin typeface="Cambria Math" panose="02040503050406030204" pitchFamily="18" charset="0"/>
                                </a:rPr>
                              </m:ctrlPr>
                            </m:dPr>
                            <m:e>
                              <m:f>
                                <m:fPr>
                                  <m:ctrlPr>
                                    <a:rPr lang="fr-FR" i="1">
                                      <a:solidFill>
                                        <a:schemeClr val="tx1"/>
                                      </a:solidFill>
                                      <a:latin typeface="Cambria Math" panose="02040503050406030204" pitchFamily="18" charset="0"/>
                                    </a:rPr>
                                  </m:ctrlPr>
                                </m:fPr>
                                <m:num>
                                  <m:r>
                                    <a:rPr lang="fr-FR" b="0" i="1">
                                      <a:solidFill>
                                        <a:schemeClr val="tx1"/>
                                      </a:solidFill>
                                      <a:latin typeface="Cambria Math" panose="02040503050406030204" pitchFamily="18" charset="0"/>
                                    </a:rPr>
                                    <m:t>1</m:t>
                                  </m:r>
                                  <m:sSup>
                                    <m:sSupPr>
                                      <m:ctrlPr>
                                        <a:rPr lang="fr-FR" i="1">
                                          <a:solidFill>
                                            <a:schemeClr val="tx1"/>
                                          </a:solidFill>
                                          <a:latin typeface="Cambria Math" panose="02040503050406030204" pitchFamily="18" charset="0"/>
                                        </a:rPr>
                                      </m:ctrlPr>
                                    </m:sSupPr>
                                    <m:e>
                                      <m:r>
                                        <a:rPr lang="fr-FR" b="0" i="1">
                                          <a:solidFill>
                                            <a:schemeClr val="tx1"/>
                                          </a:solidFill>
                                          <a:latin typeface="Cambria Math" panose="02040503050406030204" pitchFamily="18" charset="0"/>
                                          <a:ea typeface="Cambria Math" panose="02040503050406030204" pitchFamily="18" charset="0"/>
                                        </a:rPr>
                                        <m:t>×10</m:t>
                                      </m:r>
                                    </m:e>
                                    <m:sup>
                                      <m:r>
                                        <a:rPr lang="fr-FR" b="0" i="1">
                                          <a:solidFill>
                                            <a:schemeClr val="tx1"/>
                                          </a:solidFill>
                                          <a:latin typeface="Cambria Math" panose="02040503050406030204" pitchFamily="18" charset="0"/>
                                        </a:rPr>
                                        <m:t>−9</m:t>
                                      </m:r>
                                    </m:sup>
                                  </m:sSup>
                                </m:num>
                                <m:den>
                                  <m:r>
                                    <a:rPr lang="fr-FR" b="0" i="1">
                                      <a:solidFill>
                                        <a:schemeClr val="tx1"/>
                                      </a:solidFill>
                                      <a:latin typeface="Cambria Math" panose="02040503050406030204" pitchFamily="18" charset="0"/>
                                    </a:rPr>
                                    <m:t>4,73</m:t>
                                  </m:r>
                                  <m:sSup>
                                    <m:sSupPr>
                                      <m:ctrlPr>
                                        <a:rPr lang="fr-FR" i="1">
                                          <a:solidFill>
                                            <a:schemeClr val="tx1"/>
                                          </a:solidFill>
                                          <a:latin typeface="Cambria Math" panose="02040503050406030204" pitchFamily="18" charset="0"/>
                                        </a:rPr>
                                      </m:ctrlPr>
                                    </m:sSupPr>
                                    <m:e>
                                      <m:r>
                                        <a:rPr lang="fr-FR" b="0" i="1">
                                          <a:solidFill>
                                            <a:schemeClr val="tx1"/>
                                          </a:solidFill>
                                          <a:latin typeface="Cambria Math" panose="02040503050406030204" pitchFamily="18" charset="0"/>
                                          <a:ea typeface="Cambria Math" panose="02040503050406030204" pitchFamily="18" charset="0"/>
                                        </a:rPr>
                                        <m:t>×10</m:t>
                                      </m:r>
                                    </m:e>
                                    <m:sup>
                                      <m:r>
                                        <a:rPr lang="fr-FR" b="0" i="1">
                                          <a:solidFill>
                                            <a:schemeClr val="tx1"/>
                                          </a:solidFill>
                                          <a:latin typeface="Cambria Math" panose="02040503050406030204" pitchFamily="18" charset="0"/>
                                        </a:rPr>
                                        <m:t>−6</m:t>
                                      </m:r>
                                    </m:sup>
                                  </m:sSup>
                                </m:den>
                              </m:f>
                            </m:e>
                          </m:d>
                        </m:e>
                        <m:sup>
                          <m:r>
                            <a:rPr lang="fr-FR" i="1">
                              <a:solidFill>
                                <a:schemeClr val="tx1"/>
                              </a:solidFill>
                              <a:latin typeface="Cambria Math" panose="02040503050406030204" pitchFamily="18" charset="0"/>
                            </a:rPr>
                            <m:t>2</m:t>
                          </m:r>
                        </m:sup>
                      </m:sSup>
                      <m:r>
                        <a:rPr lang="fr-FR" b="1" i="1" smtClean="0">
                          <a:solidFill>
                            <a:schemeClr val="tx1"/>
                          </a:solidFill>
                          <a:latin typeface="Cambria Math" panose="02040503050406030204" pitchFamily="18" charset="0"/>
                        </a:rPr>
                        <m:t>⇒</m:t>
                      </m:r>
                      <m:r>
                        <a:rPr lang="fr-FR" b="1" i="1">
                          <a:solidFill>
                            <a:schemeClr val="tx1"/>
                          </a:solidFill>
                          <a:latin typeface="Cambria Math" panose="02040503050406030204" pitchFamily="18" charset="0"/>
                        </a:rPr>
                        <m:t>𝜹𝜼</m:t>
                      </m:r>
                      <m:r>
                        <a:rPr lang="fr-FR" b="1" i="1" smtClean="0">
                          <a:solidFill>
                            <a:schemeClr val="tx1"/>
                          </a:solidFill>
                          <a:latin typeface="Cambria Math" panose="02040503050406030204" pitchFamily="18" charset="0"/>
                        </a:rPr>
                        <m:t>=</m:t>
                      </m:r>
                      <m:r>
                        <a:rPr lang="fr-FR" b="1" i="1" smtClean="0">
                          <a:solidFill>
                            <a:schemeClr val="tx1"/>
                          </a:solidFill>
                          <a:latin typeface="Cambria Math" panose="02040503050406030204" pitchFamily="18" charset="0"/>
                        </a:rPr>
                        <m:t>𝟏</m:t>
                      </m:r>
                      <m:r>
                        <a:rPr lang="fr-FR" b="1" i="1" smtClean="0">
                          <a:solidFill>
                            <a:schemeClr val="tx1"/>
                          </a:solidFill>
                          <a:latin typeface="Cambria Math" panose="02040503050406030204" pitchFamily="18" charset="0"/>
                        </a:rPr>
                        <m:t>,</m:t>
                      </m:r>
                      <m:r>
                        <a:rPr lang="fr-FR" b="1" i="1" smtClean="0">
                          <a:solidFill>
                            <a:schemeClr val="tx1"/>
                          </a:solidFill>
                          <a:latin typeface="Cambria Math" panose="02040503050406030204" pitchFamily="18" charset="0"/>
                        </a:rPr>
                        <m:t>𝟐𝟔</m:t>
                      </m:r>
                      <m:sSup>
                        <m:sSupPr>
                          <m:ctrlPr>
                            <a:rPr lang="fr-FR" b="1" i="1" smtClean="0">
                              <a:solidFill>
                                <a:schemeClr val="tx1"/>
                              </a:solidFill>
                              <a:latin typeface="Cambria Math" panose="02040503050406030204" pitchFamily="18" charset="0"/>
                            </a:rPr>
                          </m:ctrlPr>
                        </m:sSupPr>
                        <m:e>
                          <m:r>
                            <a:rPr lang="fr-FR" b="1" i="1" smtClean="0">
                              <a:solidFill>
                                <a:schemeClr val="tx1"/>
                              </a:solidFill>
                              <a:latin typeface="Cambria Math" panose="02040503050406030204" pitchFamily="18" charset="0"/>
                              <a:ea typeface="Cambria Math" panose="02040503050406030204" pitchFamily="18" charset="0"/>
                            </a:rPr>
                            <m:t>×</m:t>
                          </m:r>
                          <m:r>
                            <a:rPr lang="fr-FR" b="1" i="1" smtClean="0">
                              <a:solidFill>
                                <a:schemeClr val="tx1"/>
                              </a:solidFill>
                              <a:latin typeface="Cambria Math" panose="02040503050406030204" pitchFamily="18" charset="0"/>
                              <a:ea typeface="Cambria Math" panose="02040503050406030204" pitchFamily="18" charset="0"/>
                            </a:rPr>
                            <m:t>𝟏𝟎</m:t>
                          </m:r>
                        </m:e>
                        <m:sup>
                          <m:r>
                            <a:rPr lang="fr-FR" b="1" i="1" smtClean="0">
                              <a:solidFill>
                                <a:schemeClr val="tx1"/>
                              </a:solidFill>
                              <a:latin typeface="Cambria Math" panose="02040503050406030204" pitchFamily="18" charset="0"/>
                            </a:rPr>
                            <m:t>−</m:t>
                          </m:r>
                          <m:r>
                            <a:rPr lang="fr-FR" b="1" i="1" smtClean="0">
                              <a:solidFill>
                                <a:schemeClr val="tx1"/>
                              </a:solidFill>
                              <a:latin typeface="Cambria Math" panose="02040503050406030204" pitchFamily="18" charset="0"/>
                            </a:rPr>
                            <m:t>𝟔</m:t>
                          </m:r>
                        </m:sup>
                      </m:sSup>
                      <m:r>
                        <a:rPr lang="fr-FR" b="1" i="1" smtClean="0">
                          <a:solidFill>
                            <a:schemeClr val="tx1"/>
                          </a:solidFill>
                          <a:latin typeface="Cambria Math" panose="02040503050406030204" pitchFamily="18" charset="0"/>
                        </a:rPr>
                        <m:t>𝑷𝒍</m:t>
                      </m:r>
                    </m:oMath>
                  </m:oMathPara>
                </a14:m>
                <a:endParaRPr lang="fr-FR" b="1" dirty="0">
                  <a:solidFill>
                    <a:schemeClr val="tx1"/>
                  </a:solidFill>
                </a:endParaRPr>
              </a:p>
            </p:txBody>
          </p:sp>
        </mc:Choice>
        <mc:Fallback xmlns="">
          <p:sp>
            <p:nvSpPr>
              <p:cNvPr id="14" name="ZoneTexte 13">
                <a:extLst>
                  <a:ext uri="{FF2B5EF4-FFF2-40B4-BE49-F238E27FC236}">
                    <a16:creationId xmlns:a16="http://schemas.microsoft.com/office/drawing/2014/main" id="{101F38D2-0010-FC4E-7E45-FFCE68C20BE0}"/>
                  </a:ext>
                </a:extLst>
              </p:cNvPr>
              <p:cNvSpPr txBox="1">
                <a:spLocks noRot="1" noChangeAspect="1" noMove="1" noResize="1" noEditPoints="1" noAdjustHandles="1" noChangeArrowheads="1" noChangeShapeType="1" noTextEdit="1"/>
              </p:cNvSpPr>
              <p:nvPr/>
            </p:nvSpPr>
            <p:spPr>
              <a:xfrm>
                <a:off x="0" y="3840198"/>
                <a:ext cx="6974419" cy="1052019"/>
              </a:xfrm>
              <a:prstGeom prst="rect">
                <a:avLst/>
              </a:prstGeom>
              <a:blipFill>
                <a:blip r:embed="rId5"/>
                <a:stretch>
                  <a:fillRect b="-4046"/>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FE0D739C-D35A-7AE2-A043-8E2B6F5BAC8B}"/>
                  </a:ext>
                </a:extLst>
              </p:cNvPr>
              <p:cNvSpPr txBox="1"/>
              <p:nvPr/>
            </p:nvSpPr>
            <p:spPr>
              <a:xfrm>
                <a:off x="-26228" y="1870433"/>
                <a:ext cx="8158522" cy="371833"/>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ad>
                        <m:radPr>
                          <m:degHide m:val="on"/>
                          <m:ctrlPr>
                            <a:rPr lang="fr-FR" sz="1500" i="1" smtClean="0">
                              <a:solidFill>
                                <a:schemeClr val="tx1"/>
                              </a:solidFill>
                              <a:latin typeface="Cambria Math" panose="02040503050406030204" pitchFamily="18" charset="0"/>
                            </a:rPr>
                          </m:ctrlPr>
                        </m:radPr>
                        <m:deg/>
                        <m:e>
                          <m:sSup>
                            <m:sSupPr>
                              <m:ctrlPr>
                                <a:rPr lang="fr-FR" sz="1500" i="1">
                                  <a:solidFill>
                                    <a:schemeClr val="tx1"/>
                                  </a:solidFill>
                                  <a:latin typeface="Cambria Math" panose="02040503050406030204" pitchFamily="18" charset="0"/>
                                </a:rPr>
                              </m:ctrlPr>
                            </m:sSupPr>
                            <m:e>
                              <m:d>
                                <m:dPr>
                                  <m:begChr m:val="|"/>
                                  <m:endChr m:val="|"/>
                                  <m:ctrlPr>
                                    <a:rPr lang="fr-FR" sz="1500" i="1">
                                      <a:solidFill>
                                        <a:schemeClr val="tx1"/>
                                      </a:solidFill>
                                      <a:latin typeface="Cambria Math" panose="02040503050406030204" pitchFamily="18" charset="0"/>
                                    </a:rPr>
                                  </m:ctrlPr>
                                </m:dPr>
                                <m:e>
                                  <m:r>
                                    <a:rPr lang="fr-FR" sz="1500" i="1">
                                      <a:solidFill>
                                        <a:schemeClr val="tx1"/>
                                      </a:solidFill>
                                      <a:latin typeface="Cambria Math" panose="02040503050406030204" pitchFamily="18" charset="0"/>
                                    </a:rPr>
                                    <m:t>1000∗</m:t>
                                  </m:r>
                                  <m:r>
                                    <a:rPr lang="fr-FR" sz="1500" i="1">
                                      <a:solidFill>
                                        <a:schemeClr val="tx1"/>
                                      </a:solidFill>
                                      <a:latin typeface="Cambria Math" panose="02040503050406030204" pitchFamily="18" charset="0"/>
                                    </a:rPr>
                                    <m:t>𝐶</m:t>
                                  </m:r>
                                  <m:r>
                                    <a:rPr lang="fr-FR" sz="1500" i="1">
                                      <a:solidFill>
                                        <a:schemeClr val="tx1"/>
                                      </a:solidFill>
                                      <a:latin typeface="Cambria Math" panose="02040503050406030204" pitchFamily="18" charset="0"/>
                                    </a:rPr>
                                    <m:t>∗</m:t>
                                  </m:r>
                                  <m:r>
                                    <a:rPr lang="fr-FR" sz="1500" i="1">
                                      <a:solidFill>
                                        <a:schemeClr val="tx1"/>
                                      </a:solidFill>
                                      <a:latin typeface="Cambria Math" panose="02040503050406030204" pitchFamily="18" charset="0"/>
                                    </a:rPr>
                                    <m:t>𝐹𝑣</m:t>
                                  </m:r>
                                </m:e>
                              </m:d>
                            </m:e>
                            <m:sup>
                              <m:r>
                                <a:rPr lang="fr-FR" sz="1500" i="1">
                                  <a:solidFill>
                                    <a:schemeClr val="tx1"/>
                                  </a:solidFill>
                                  <a:latin typeface="Cambria Math" panose="02040503050406030204" pitchFamily="18" charset="0"/>
                                </a:rPr>
                                <m:t>2</m:t>
                              </m:r>
                            </m:sup>
                          </m:sSup>
                          <m:r>
                            <a:rPr lang="fr-FR" sz="1500" i="1">
                              <a:solidFill>
                                <a:schemeClr val="tx1"/>
                              </a:solidFill>
                              <a:latin typeface="Cambria Math" panose="02040503050406030204" pitchFamily="18" charset="0"/>
                            </a:rPr>
                            <m:t>×</m:t>
                          </m:r>
                          <m:sSup>
                            <m:sSupPr>
                              <m:ctrlPr>
                                <a:rPr lang="fr-FR" sz="1500" i="1">
                                  <a:solidFill>
                                    <a:schemeClr val="tx1"/>
                                  </a:solidFill>
                                  <a:latin typeface="Cambria Math" panose="02040503050406030204" pitchFamily="18" charset="0"/>
                                </a:rPr>
                              </m:ctrlPr>
                            </m:sSupPr>
                            <m:e>
                              <m:d>
                                <m:dPr>
                                  <m:ctrlPr>
                                    <a:rPr lang="fr-FR" sz="1500" i="1">
                                      <a:solidFill>
                                        <a:schemeClr val="tx1"/>
                                      </a:solidFill>
                                      <a:latin typeface="Cambria Math" panose="02040503050406030204" pitchFamily="18" charset="0"/>
                                    </a:rPr>
                                  </m:ctrlPr>
                                </m:dPr>
                                <m:e>
                                  <m:r>
                                    <a:rPr lang="fr-FR" sz="1500" i="1">
                                      <a:solidFill>
                                        <a:schemeClr val="tx1"/>
                                      </a:solidFill>
                                      <a:latin typeface="Cambria Math" panose="02040503050406030204" pitchFamily="18" charset="0"/>
                                    </a:rPr>
                                    <m:t>𝛿</m:t>
                                  </m:r>
                                  <m:r>
                                    <a:rPr lang="fr-FR" sz="1500" i="1">
                                      <a:solidFill>
                                        <a:schemeClr val="tx1"/>
                                      </a:solidFill>
                                      <a:latin typeface="Cambria Math" panose="02040503050406030204" pitchFamily="18" charset="0"/>
                                    </a:rPr>
                                    <m:t>𝐷𝑔</m:t>
                                  </m:r>
                                </m:e>
                              </m:d>
                            </m:e>
                            <m:sup>
                              <m:r>
                                <a:rPr lang="fr-FR" sz="1500" i="1">
                                  <a:solidFill>
                                    <a:schemeClr val="tx1"/>
                                  </a:solidFill>
                                  <a:latin typeface="Cambria Math" panose="02040503050406030204" pitchFamily="18" charset="0"/>
                                </a:rPr>
                                <m:t>2</m:t>
                              </m:r>
                            </m:sup>
                          </m:sSup>
                          <m:r>
                            <a:rPr lang="fr-FR" sz="1500" i="1">
                              <a:solidFill>
                                <a:schemeClr val="tx1"/>
                              </a:solidFill>
                              <a:latin typeface="Cambria Math" panose="02040503050406030204" pitchFamily="18" charset="0"/>
                            </a:rPr>
                            <m:t>+</m:t>
                          </m:r>
                          <m:sSup>
                            <m:sSupPr>
                              <m:ctrlPr>
                                <a:rPr lang="fr-FR" sz="1500" i="1">
                                  <a:solidFill>
                                    <a:schemeClr val="tx1"/>
                                  </a:solidFill>
                                  <a:latin typeface="Cambria Math" panose="02040503050406030204" pitchFamily="18" charset="0"/>
                                </a:rPr>
                              </m:ctrlPr>
                            </m:sSupPr>
                            <m:e>
                              <m:d>
                                <m:dPr>
                                  <m:begChr m:val="|"/>
                                  <m:endChr m:val="|"/>
                                  <m:ctrlPr>
                                    <a:rPr lang="fr-FR" sz="1500" i="1">
                                      <a:solidFill>
                                        <a:schemeClr val="tx1"/>
                                      </a:solidFill>
                                      <a:latin typeface="Cambria Math" panose="02040503050406030204" pitchFamily="18" charset="0"/>
                                    </a:rPr>
                                  </m:ctrlPr>
                                </m:dPr>
                                <m:e>
                                  <m:r>
                                    <a:rPr lang="fr-FR" sz="1500" i="1">
                                      <a:solidFill>
                                        <a:schemeClr val="tx1"/>
                                      </a:solidFill>
                                      <a:latin typeface="Cambria Math" panose="02040503050406030204" pitchFamily="18" charset="0"/>
                                    </a:rPr>
                                    <m:t>1000∗</m:t>
                                  </m:r>
                                  <m:r>
                                    <a:rPr lang="fr-FR" sz="1500" i="1">
                                      <a:solidFill>
                                        <a:schemeClr val="tx1"/>
                                      </a:solidFill>
                                      <a:latin typeface="Cambria Math" panose="02040503050406030204" pitchFamily="18" charset="0"/>
                                    </a:rPr>
                                    <m:t>𝐶</m:t>
                                  </m:r>
                                  <m:r>
                                    <a:rPr lang="fr-FR" sz="1500" i="1">
                                      <a:solidFill>
                                        <a:schemeClr val="tx1"/>
                                      </a:solidFill>
                                      <a:latin typeface="Cambria Math" panose="02040503050406030204" pitchFamily="18" charset="0"/>
                                    </a:rPr>
                                    <m:t>(1−</m:t>
                                  </m:r>
                                  <m:r>
                                    <a:rPr lang="fr-FR" sz="1500" i="1">
                                      <a:solidFill>
                                        <a:schemeClr val="tx1"/>
                                      </a:solidFill>
                                      <a:latin typeface="Cambria Math" panose="02040503050406030204" pitchFamily="18" charset="0"/>
                                    </a:rPr>
                                    <m:t>𝐹𝑣</m:t>
                                  </m:r>
                                  <m:r>
                                    <a:rPr lang="fr-FR" sz="1500" i="1">
                                      <a:solidFill>
                                        <a:schemeClr val="tx1"/>
                                      </a:solidFill>
                                      <a:latin typeface="Cambria Math" panose="02040503050406030204" pitchFamily="18" charset="0"/>
                                    </a:rPr>
                                    <m:t>)</m:t>
                                  </m:r>
                                </m:e>
                              </m:d>
                            </m:e>
                            <m:sup>
                              <m:r>
                                <a:rPr lang="fr-FR" sz="1500" i="1">
                                  <a:solidFill>
                                    <a:schemeClr val="tx1"/>
                                  </a:solidFill>
                                  <a:latin typeface="Cambria Math" panose="02040503050406030204" pitchFamily="18" charset="0"/>
                                </a:rPr>
                                <m:t>2</m:t>
                              </m:r>
                            </m:sup>
                          </m:sSup>
                          <m:r>
                            <a:rPr lang="fr-FR" sz="1500" i="1">
                              <a:solidFill>
                                <a:schemeClr val="tx1"/>
                              </a:solidFill>
                              <a:latin typeface="Cambria Math" panose="02040503050406030204" pitchFamily="18" charset="0"/>
                            </a:rPr>
                            <m:t>×</m:t>
                          </m:r>
                          <m:sSup>
                            <m:sSupPr>
                              <m:ctrlPr>
                                <a:rPr lang="fr-FR" sz="1500" i="1">
                                  <a:solidFill>
                                    <a:schemeClr val="tx1"/>
                                  </a:solidFill>
                                  <a:latin typeface="Cambria Math" panose="02040503050406030204" pitchFamily="18" charset="0"/>
                                </a:rPr>
                              </m:ctrlPr>
                            </m:sSupPr>
                            <m:e>
                              <m:d>
                                <m:dPr>
                                  <m:ctrlPr>
                                    <a:rPr lang="fr-FR" sz="1500" i="1">
                                      <a:solidFill>
                                        <a:schemeClr val="tx1"/>
                                      </a:solidFill>
                                      <a:latin typeface="Cambria Math" panose="02040503050406030204" pitchFamily="18" charset="0"/>
                                    </a:rPr>
                                  </m:ctrlPr>
                                </m:dPr>
                                <m:e>
                                  <m:r>
                                    <a:rPr lang="fr-FR" sz="1500" i="1">
                                      <a:solidFill>
                                        <a:schemeClr val="tx1"/>
                                      </a:solidFill>
                                      <a:latin typeface="Cambria Math" panose="02040503050406030204" pitchFamily="18" charset="0"/>
                                    </a:rPr>
                                    <m:t>𝛿</m:t>
                                  </m:r>
                                  <m:r>
                                    <a:rPr lang="fr-FR" sz="1500" i="1">
                                      <a:solidFill>
                                        <a:schemeClr val="tx1"/>
                                      </a:solidFill>
                                      <a:latin typeface="Cambria Math" panose="02040503050406030204" pitchFamily="18" charset="0"/>
                                    </a:rPr>
                                    <m:t>𝐷</m:t>
                                  </m:r>
                                  <m:r>
                                    <a:rPr lang="fr-FR" sz="1500" i="1">
                                      <a:solidFill>
                                        <a:schemeClr val="tx1"/>
                                      </a:solidFill>
                                      <a:latin typeface="Cambria Math" panose="02040503050406030204" pitchFamily="18" charset="0"/>
                                    </a:rPr>
                                    <m:t>ⅇ</m:t>
                                  </m:r>
                                </m:e>
                              </m:d>
                            </m:e>
                            <m:sup>
                              <m:r>
                                <a:rPr lang="fr-FR" sz="1500" i="1">
                                  <a:solidFill>
                                    <a:schemeClr val="tx1"/>
                                  </a:solidFill>
                                  <a:latin typeface="Cambria Math" panose="02040503050406030204" pitchFamily="18" charset="0"/>
                                </a:rPr>
                                <m:t>2</m:t>
                              </m:r>
                            </m:sup>
                          </m:sSup>
                          <m:r>
                            <a:rPr lang="fr-FR" sz="1500" i="1">
                              <a:solidFill>
                                <a:schemeClr val="tx1"/>
                              </a:solidFill>
                              <a:latin typeface="Cambria Math" panose="02040503050406030204" pitchFamily="18" charset="0"/>
                            </a:rPr>
                            <m:t>+</m:t>
                          </m:r>
                          <m:sSup>
                            <m:sSupPr>
                              <m:ctrlPr>
                                <a:rPr lang="fr-FR" sz="1500" i="1">
                                  <a:solidFill>
                                    <a:schemeClr val="tx1"/>
                                  </a:solidFill>
                                  <a:latin typeface="Cambria Math" panose="02040503050406030204" pitchFamily="18" charset="0"/>
                                </a:rPr>
                              </m:ctrlPr>
                            </m:sSupPr>
                            <m:e>
                              <m:d>
                                <m:dPr>
                                  <m:begChr m:val="|"/>
                                  <m:endChr m:val="|"/>
                                  <m:ctrlPr>
                                    <a:rPr lang="fr-FR" sz="1500" i="1">
                                      <a:solidFill>
                                        <a:schemeClr val="tx1"/>
                                      </a:solidFill>
                                      <a:latin typeface="Cambria Math" panose="02040503050406030204" pitchFamily="18" charset="0"/>
                                    </a:rPr>
                                  </m:ctrlPr>
                                </m:dPr>
                                <m:e>
                                  <m:r>
                                    <a:rPr lang="fr-FR" sz="1500" i="1">
                                      <a:solidFill>
                                        <a:schemeClr val="tx1"/>
                                      </a:solidFill>
                                      <a:latin typeface="Cambria Math" panose="02040503050406030204" pitchFamily="18" charset="0"/>
                                    </a:rPr>
                                    <m:t>1000∗(</m:t>
                                  </m:r>
                                  <m:r>
                                    <a:rPr lang="fr-FR" sz="1500" i="1">
                                      <a:solidFill>
                                        <a:schemeClr val="tx1"/>
                                      </a:solidFill>
                                      <a:latin typeface="Cambria Math" panose="02040503050406030204" pitchFamily="18" charset="0"/>
                                    </a:rPr>
                                    <m:t>𝐹𝑣</m:t>
                                  </m:r>
                                  <m:r>
                                    <a:rPr lang="fr-FR" sz="1500" i="1">
                                      <a:solidFill>
                                        <a:schemeClr val="tx1"/>
                                      </a:solidFill>
                                      <a:latin typeface="Cambria Math" panose="02040503050406030204" pitchFamily="18" charset="0"/>
                                    </a:rPr>
                                    <m:t>∗</m:t>
                                  </m:r>
                                  <m:r>
                                    <a:rPr lang="fr-FR" sz="1500" i="1">
                                      <a:solidFill>
                                        <a:schemeClr val="tx1"/>
                                      </a:solidFill>
                                      <a:latin typeface="Cambria Math" panose="02040503050406030204" pitchFamily="18" charset="0"/>
                                    </a:rPr>
                                    <m:t>𝐷𝑔</m:t>
                                  </m:r>
                                  <m:r>
                                    <a:rPr lang="fr-FR" sz="1500" i="1">
                                      <a:solidFill>
                                        <a:schemeClr val="tx1"/>
                                      </a:solidFill>
                                      <a:latin typeface="Cambria Math" panose="02040503050406030204" pitchFamily="18" charset="0"/>
                                    </a:rPr>
                                    <m:t>+</m:t>
                                  </m:r>
                                  <m:r>
                                    <a:rPr lang="fr-FR" sz="1500" i="1">
                                      <a:solidFill>
                                        <a:schemeClr val="tx1"/>
                                      </a:solidFill>
                                      <a:latin typeface="Cambria Math" panose="02040503050406030204" pitchFamily="18" charset="0"/>
                                    </a:rPr>
                                    <m:t>𝐷𝑒</m:t>
                                  </m:r>
                                  <m:r>
                                    <a:rPr lang="fr-FR" sz="1500" i="1">
                                      <a:solidFill>
                                        <a:schemeClr val="tx1"/>
                                      </a:solidFill>
                                      <a:latin typeface="Cambria Math" panose="02040503050406030204" pitchFamily="18" charset="0"/>
                                    </a:rPr>
                                    <m:t>−</m:t>
                                  </m:r>
                                  <m:r>
                                    <a:rPr lang="fr-FR" sz="1500" i="1">
                                      <a:solidFill>
                                        <a:schemeClr val="tx1"/>
                                      </a:solidFill>
                                      <a:latin typeface="Cambria Math" panose="02040503050406030204" pitchFamily="18" charset="0"/>
                                    </a:rPr>
                                    <m:t>𝐷𝑒</m:t>
                                  </m:r>
                                  <m:r>
                                    <a:rPr lang="fr-FR" sz="1500" i="1">
                                      <a:solidFill>
                                        <a:schemeClr val="tx1"/>
                                      </a:solidFill>
                                      <a:latin typeface="Cambria Math" panose="02040503050406030204" pitchFamily="18" charset="0"/>
                                    </a:rPr>
                                    <m:t>∗</m:t>
                                  </m:r>
                                  <m:r>
                                    <a:rPr lang="fr-FR" sz="1500" i="1">
                                      <a:solidFill>
                                        <a:schemeClr val="tx1"/>
                                      </a:solidFill>
                                      <a:latin typeface="Cambria Math" panose="02040503050406030204" pitchFamily="18" charset="0"/>
                                    </a:rPr>
                                    <m:t>𝐹𝑣</m:t>
                                  </m:r>
                                  <m:r>
                                    <a:rPr lang="fr-FR" sz="1500" i="1">
                                      <a:solidFill>
                                        <a:schemeClr val="tx1"/>
                                      </a:solidFill>
                                      <a:latin typeface="Cambria Math" panose="02040503050406030204" pitchFamily="18" charset="0"/>
                                    </a:rPr>
                                    <m:t>)</m:t>
                                  </m:r>
                                </m:e>
                              </m:d>
                            </m:e>
                            <m:sup>
                              <m:r>
                                <a:rPr lang="fr-FR" sz="1500" i="1">
                                  <a:solidFill>
                                    <a:schemeClr val="tx1"/>
                                  </a:solidFill>
                                  <a:latin typeface="Cambria Math" panose="02040503050406030204" pitchFamily="18" charset="0"/>
                                </a:rPr>
                                <m:t>2</m:t>
                              </m:r>
                            </m:sup>
                          </m:sSup>
                          <m:r>
                            <a:rPr lang="fr-FR" sz="1500" i="1">
                              <a:solidFill>
                                <a:schemeClr val="tx1"/>
                              </a:solidFill>
                              <a:latin typeface="Cambria Math" panose="02040503050406030204" pitchFamily="18" charset="0"/>
                            </a:rPr>
                            <m:t>×</m:t>
                          </m:r>
                          <m:sSup>
                            <m:sSupPr>
                              <m:ctrlPr>
                                <a:rPr lang="fr-FR" sz="1500" i="1">
                                  <a:solidFill>
                                    <a:schemeClr val="tx1"/>
                                  </a:solidFill>
                                  <a:latin typeface="Cambria Math" panose="02040503050406030204" pitchFamily="18" charset="0"/>
                                </a:rPr>
                              </m:ctrlPr>
                            </m:sSupPr>
                            <m:e>
                              <m:d>
                                <m:dPr>
                                  <m:ctrlPr>
                                    <a:rPr lang="fr-FR" sz="1500" i="1">
                                      <a:solidFill>
                                        <a:schemeClr val="tx1"/>
                                      </a:solidFill>
                                      <a:latin typeface="Cambria Math" panose="02040503050406030204" pitchFamily="18" charset="0"/>
                                    </a:rPr>
                                  </m:ctrlPr>
                                </m:dPr>
                                <m:e>
                                  <m:r>
                                    <a:rPr lang="fr-FR" sz="1500" i="1">
                                      <a:solidFill>
                                        <a:schemeClr val="tx1"/>
                                      </a:solidFill>
                                      <a:latin typeface="Cambria Math" panose="02040503050406030204" pitchFamily="18" charset="0"/>
                                    </a:rPr>
                                    <m:t>𝛿</m:t>
                                  </m:r>
                                  <m:r>
                                    <a:rPr lang="fr-FR" sz="1500" i="1">
                                      <a:solidFill>
                                        <a:schemeClr val="tx1"/>
                                      </a:solidFill>
                                      <a:latin typeface="Cambria Math" panose="02040503050406030204" pitchFamily="18" charset="0"/>
                                    </a:rPr>
                                    <m:t>𝐶</m:t>
                                  </m:r>
                                </m:e>
                              </m:d>
                            </m:e>
                            <m:sup>
                              <m:r>
                                <a:rPr lang="fr-FR" sz="1500" i="1">
                                  <a:solidFill>
                                    <a:schemeClr val="tx1"/>
                                  </a:solidFill>
                                  <a:latin typeface="Cambria Math" panose="02040503050406030204" pitchFamily="18" charset="0"/>
                                </a:rPr>
                                <m:t>2</m:t>
                              </m:r>
                            </m:sup>
                          </m:sSup>
                        </m:e>
                      </m:rad>
                    </m:oMath>
                  </m:oMathPara>
                </a14:m>
                <a:endParaRPr lang="fr-FR" sz="1500" dirty="0">
                  <a:solidFill>
                    <a:schemeClr val="tx1"/>
                  </a:solidFill>
                </a:endParaRPr>
              </a:p>
            </p:txBody>
          </p:sp>
        </mc:Choice>
        <mc:Fallback xmlns="">
          <p:sp>
            <p:nvSpPr>
              <p:cNvPr id="3" name="ZoneTexte 2">
                <a:extLst>
                  <a:ext uri="{FF2B5EF4-FFF2-40B4-BE49-F238E27FC236}">
                    <a16:creationId xmlns:a16="http://schemas.microsoft.com/office/drawing/2014/main" id="{FE0D739C-D35A-7AE2-A043-8E2B6F5BAC8B}"/>
                  </a:ext>
                </a:extLst>
              </p:cNvPr>
              <p:cNvSpPr txBox="1">
                <a:spLocks noRot="1" noChangeAspect="1" noMove="1" noResize="1" noEditPoints="1" noAdjustHandles="1" noChangeArrowheads="1" noChangeShapeType="1" noTextEdit="1"/>
              </p:cNvSpPr>
              <p:nvPr/>
            </p:nvSpPr>
            <p:spPr>
              <a:xfrm>
                <a:off x="-26228" y="1870433"/>
                <a:ext cx="8158522" cy="371833"/>
              </a:xfrm>
              <a:prstGeom prst="rect">
                <a:avLst/>
              </a:prstGeom>
              <a:blipFill>
                <a:blip r:embed="rId6"/>
                <a:stretch>
                  <a:fillRect r="-9865" b="-8197"/>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4" name="ZoneTexte 3">
                <a:extLst>
                  <a:ext uri="{FF2B5EF4-FFF2-40B4-BE49-F238E27FC236}">
                    <a16:creationId xmlns:a16="http://schemas.microsoft.com/office/drawing/2014/main" id="{E7D2C37B-68E0-D791-F497-A380746DEF36}"/>
                  </a:ext>
                </a:extLst>
              </p:cNvPr>
              <p:cNvSpPr txBox="1"/>
              <p:nvPr/>
            </p:nvSpPr>
            <p:spPr>
              <a:xfrm>
                <a:off x="17517" y="2378772"/>
                <a:ext cx="2298963" cy="375552"/>
              </a:xfrm>
              <a:prstGeom prst="rect">
                <a:avLst/>
              </a:prstGeom>
              <a:noFill/>
            </p:spPr>
            <p:txBody>
              <a:bodyPr wrap="none" rtlCol="0">
                <a:spAutoFit/>
              </a:bodyPr>
              <a:lstStyle/>
              <a:p>
                <a:pPr/>
                <a14:m>
                  <m:oMathPara xmlns:m="http://schemas.openxmlformats.org/officeDocument/2006/math">
                    <m:oMathParaPr>
                      <m:jc m:val="left"/>
                    </m:oMathParaPr>
                    <m:oMath xmlns:m="http://schemas.openxmlformats.org/officeDocument/2006/math">
                      <m:r>
                        <a:rPr lang="fr-FR" b="1" i="1" smtClean="0">
                          <a:latin typeface="Cambria Math" panose="02040503050406030204" pitchFamily="18" charset="0"/>
                        </a:rPr>
                        <m:t>⇒</m:t>
                      </m:r>
                      <m:r>
                        <a:rPr lang="fr-FR" b="1" i="1" smtClean="0">
                          <a:latin typeface="Cambria Math" panose="02040503050406030204" pitchFamily="18" charset="0"/>
                        </a:rPr>
                        <m:t>𝜹𝝆</m:t>
                      </m:r>
                      <m:r>
                        <a:rPr lang="fr-FR" b="1" i="1" smtClean="0">
                          <a:latin typeface="Cambria Math" panose="02040503050406030204" pitchFamily="18" charset="0"/>
                        </a:rPr>
                        <m:t>=</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𝟏𝟑</m:t>
                      </m:r>
                      <m:r>
                        <a:rPr lang="fr-FR" b="1" i="1" smtClean="0">
                          <a:latin typeface="Cambria Math" panose="02040503050406030204" pitchFamily="18" charset="0"/>
                        </a:rPr>
                        <m:t> </m:t>
                      </m:r>
                      <m:r>
                        <m:rPr>
                          <m:nor/>
                        </m:rPr>
                        <a:rPr lang="fr-FR" b="1">
                          <a:latin typeface="Cambria Math" panose="02040503050406030204" pitchFamily="18" charset="0"/>
                        </a:rPr>
                        <m:t>kg</m:t>
                      </m:r>
                      <m:r>
                        <m:rPr>
                          <m:nor/>
                        </m:rPr>
                        <a:rPr lang="fr-FR" b="1">
                          <a:latin typeface="Cambria Math" panose="02040503050406030204" pitchFamily="18" charset="0"/>
                        </a:rPr>
                        <m:t>/</m:t>
                      </m:r>
                      <m:sSup>
                        <m:sSupPr>
                          <m:ctrlPr>
                            <a:rPr lang="fr-FR" b="1" i="1">
                              <a:latin typeface="Cambria Math" panose="02040503050406030204" pitchFamily="18" charset="0"/>
                            </a:rPr>
                          </m:ctrlPr>
                        </m:sSupPr>
                        <m:e>
                          <m:r>
                            <a:rPr lang="fr-FR" b="1" i="1">
                              <a:latin typeface="Cambria Math" panose="02040503050406030204" pitchFamily="18" charset="0"/>
                            </a:rPr>
                            <m:t>𝒎</m:t>
                          </m:r>
                        </m:e>
                        <m:sup>
                          <m:r>
                            <a:rPr lang="fr-FR" b="1" i="1">
                              <a:latin typeface="Cambria Math" panose="02040503050406030204" pitchFamily="18" charset="0"/>
                            </a:rPr>
                            <m:t>𝟑</m:t>
                          </m:r>
                        </m:sup>
                      </m:sSup>
                    </m:oMath>
                  </m:oMathPara>
                </a14:m>
                <a:endParaRPr lang="fr-FR" b="1" dirty="0"/>
              </a:p>
            </p:txBody>
          </p:sp>
        </mc:Choice>
        <mc:Fallback xmlns="">
          <p:sp>
            <p:nvSpPr>
              <p:cNvPr id="4" name="ZoneTexte 3">
                <a:extLst>
                  <a:ext uri="{FF2B5EF4-FFF2-40B4-BE49-F238E27FC236}">
                    <a16:creationId xmlns:a16="http://schemas.microsoft.com/office/drawing/2014/main" id="{E7D2C37B-68E0-D791-F497-A380746DEF36}"/>
                  </a:ext>
                </a:extLst>
              </p:cNvPr>
              <p:cNvSpPr txBox="1">
                <a:spLocks noRot="1" noChangeAspect="1" noMove="1" noResize="1" noEditPoints="1" noAdjustHandles="1" noChangeArrowheads="1" noChangeShapeType="1" noTextEdit="1"/>
              </p:cNvSpPr>
              <p:nvPr/>
            </p:nvSpPr>
            <p:spPr>
              <a:xfrm>
                <a:off x="17517" y="2378772"/>
                <a:ext cx="2298963" cy="375552"/>
              </a:xfrm>
              <a:prstGeom prst="rect">
                <a:avLst/>
              </a:prstGeom>
              <a:blipFill>
                <a:blip r:embed="rId7"/>
                <a:stretch>
                  <a:fillRect b="-12903"/>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17" name="ZoneTexte 16">
                <a:extLst>
                  <a:ext uri="{FF2B5EF4-FFF2-40B4-BE49-F238E27FC236}">
                    <a16:creationId xmlns:a16="http://schemas.microsoft.com/office/drawing/2014/main" id="{A14D9136-0DEF-11FA-021B-D30C77018DBE}"/>
                  </a:ext>
                </a:extLst>
              </p:cNvPr>
              <p:cNvSpPr txBox="1"/>
              <p:nvPr/>
            </p:nvSpPr>
            <p:spPr>
              <a:xfrm>
                <a:off x="0" y="3470866"/>
                <a:ext cx="4632960" cy="369332"/>
              </a:xfrm>
              <a:prstGeom prst="rect">
                <a:avLst/>
              </a:prstGeom>
              <a:noFill/>
            </p:spPr>
            <p:txBody>
              <a:bodyPr wrap="square">
                <a:spAutoFit/>
              </a:bodyPr>
              <a:lstStyle/>
              <a:p>
                <a14:m>
                  <m:oMath xmlns:m="http://schemas.openxmlformats.org/officeDocument/2006/math">
                    <m:r>
                      <a:rPr lang="fr-FR" b="1" i="1" smtClean="0">
                        <a:latin typeface="Cambria Math" panose="02040503050406030204" pitchFamily="18" charset="0"/>
                      </a:rPr>
                      <m:t>𝜼</m:t>
                    </m:r>
                    <m:r>
                      <a:rPr lang="fr-FR" b="1" i="1" smtClean="0">
                        <a:latin typeface="Cambria Math" panose="02040503050406030204" pitchFamily="18" charset="0"/>
                      </a:rPr>
                      <m:t>=</m:t>
                    </m:r>
                    <m:r>
                      <a:rPr lang="fr-FR" b="1" i="1" smtClean="0">
                        <a:latin typeface="Cambria Math" panose="02040503050406030204" pitchFamily="18" charset="0"/>
                      </a:rPr>
                      <m:t>𝝆</m:t>
                    </m:r>
                    <m:r>
                      <a:rPr lang="fr-FR" b="1" i="1" smtClean="0">
                        <a:latin typeface="Cambria Math" panose="02040503050406030204" pitchFamily="18" charset="0"/>
                      </a:rPr>
                      <m:t>⋅</m:t>
                    </m:r>
                    <m:r>
                      <a:rPr lang="fr-FR" b="1" i="1" smtClean="0">
                        <a:latin typeface="Cambria Math" panose="02040503050406030204" pitchFamily="18" charset="0"/>
                      </a:rPr>
                      <m:t>𝒗</m:t>
                    </m:r>
                    <m:r>
                      <a:rPr lang="fr-FR" b="1" i="1" smtClean="0">
                        <a:latin typeface="Cambria Math" panose="02040503050406030204" pitchFamily="18" charset="0"/>
                      </a:rPr>
                      <m:t>⇒</m:t>
                    </m:r>
                    <m:r>
                      <a:rPr lang="fr-FR" b="1" i="1">
                        <a:latin typeface="Cambria Math" panose="02040503050406030204" pitchFamily="18" charset="0"/>
                      </a:rPr>
                      <m:t>𝜼</m:t>
                    </m:r>
                    <m:r>
                      <a:rPr lang="fr-FR" b="1" i="1" smtClean="0">
                        <a:latin typeface="Cambria Math" panose="02040503050406030204" pitchFamily="18" charset="0"/>
                      </a:rPr>
                      <m:t>=</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𝟎𝟎𝟓𝟐</m:t>
                    </m:r>
                    <m:r>
                      <a:rPr lang="fr-FR" b="1" i="1" smtClean="0">
                        <a:latin typeface="Cambria Math" panose="02040503050406030204" pitchFamily="18" charset="0"/>
                      </a:rPr>
                      <m:t> </m:t>
                    </m:r>
                    <m:r>
                      <a:rPr lang="fr-FR" b="1" i="1" smtClean="0">
                        <a:latin typeface="Cambria Math" panose="02040503050406030204" pitchFamily="18" charset="0"/>
                      </a:rPr>
                      <m:t>𝑷𝒍</m:t>
                    </m:r>
                  </m:oMath>
                </a14:m>
                <a:r>
                  <a:rPr lang="fr-FR" b="1" dirty="0">
                    <a:latin typeface="Arial Nova Light" panose="020B0304020202020204" pitchFamily="34" charset="0"/>
                  </a:rPr>
                  <a:t> </a:t>
                </a:r>
                <a:endParaRPr lang="fr-FR" b="1" dirty="0"/>
              </a:p>
            </p:txBody>
          </p:sp>
        </mc:Choice>
        <mc:Fallback xmlns="">
          <p:sp>
            <p:nvSpPr>
              <p:cNvPr id="17" name="ZoneTexte 16">
                <a:extLst>
                  <a:ext uri="{FF2B5EF4-FFF2-40B4-BE49-F238E27FC236}">
                    <a16:creationId xmlns:a16="http://schemas.microsoft.com/office/drawing/2014/main" id="{A14D9136-0DEF-11FA-021B-D30C77018DBE}"/>
                  </a:ext>
                </a:extLst>
              </p:cNvPr>
              <p:cNvSpPr txBox="1">
                <a:spLocks noRot="1" noChangeAspect="1" noMove="1" noResize="1" noEditPoints="1" noAdjustHandles="1" noChangeArrowheads="1" noChangeShapeType="1" noTextEdit="1"/>
              </p:cNvSpPr>
              <p:nvPr/>
            </p:nvSpPr>
            <p:spPr>
              <a:xfrm>
                <a:off x="0" y="3470866"/>
                <a:ext cx="4632960" cy="369332"/>
              </a:xfrm>
              <a:prstGeom prst="rect">
                <a:avLst/>
              </a:prstGeom>
              <a:blipFill>
                <a:blip r:embed="rId8"/>
                <a:stretch>
                  <a:fillRect b="-6557"/>
                </a:stretch>
              </a:blipFill>
            </p:spPr>
            <p:txBody>
              <a:bodyPr/>
              <a:lstStyle/>
              <a:p>
                <a:r>
                  <a:rPr lang="fr-FR">
                    <a:noFill/>
                  </a:rPr>
                  <a:t> </a:t>
                </a:r>
              </a:p>
            </p:txBody>
          </p:sp>
        </mc:Fallback>
      </mc:AlternateContent>
    </p:spTree>
    <p:extLst>
      <p:ext uri="{BB962C8B-B14F-4D97-AF65-F5344CB8AC3E}">
        <p14:creationId xmlns:p14="http://schemas.microsoft.com/office/powerpoint/2010/main" val="4317980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Plan</a:t>
            </a:r>
          </a:p>
        </p:txBody>
      </p:sp>
      <p:sp>
        <p:nvSpPr>
          <p:cNvPr id="3" name="ZoneTexte 2">
            <a:extLst>
              <a:ext uri="{FF2B5EF4-FFF2-40B4-BE49-F238E27FC236}">
                <a16:creationId xmlns:a16="http://schemas.microsoft.com/office/drawing/2014/main" id="{158317FF-034E-C556-E329-2818F77D382C}"/>
              </a:ext>
            </a:extLst>
          </p:cNvPr>
          <p:cNvSpPr txBox="1"/>
          <p:nvPr/>
        </p:nvSpPr>
        <p:spPr>
          <a:xfrm>
            <a:off x="121920" y="467360"/>
            <a:ext cx="8910320" cy="3693319"/>
          </a:xfrm>
          <a:prstGeom prst="rect">
            <a:avLst/>
          </a:prstGeom>
          <a:noFill/>
        </p:spPr>
        <p:txBody>
          <a:bodyPr wrap="square" rtlCol="0">
            <a:spAutoFit/>
          </a:bodyPr>
          <a:lstStyle/>
          <a:p>
            <a:endParaRPr lang="fr-FR" dirty="0">
              <a:latin typeface="Arial Nova Light" panose="020B0304020202020204" pitchFamily="34" charset="0"/>
            </a:endParaRPr>
          </a:p>
          <a:p>
            <a:pPr marL="400050" indent="-400050">
              <a:buAutoNum type="romanUcPeriod"/>
            </a:pPr>
            <a:r>
              <a:rPr lang="fr-FR" b="1" dirty="0">
                <a:latin typeface="Arial Nova Light" panose="020B0304020202020204" pitchFamily="34" charset="0"/>
              </a:rPr>
              <a:t>Modélisation</a:t>
            </a:r>
          </a:p>
          <a:p>
            <a:pPr marL="857250" lvl="1" indent="-400050">
              <a:buFont typeface="+mj-lt"/>
              <a:buAutoNum type="arabicPeriod"/>
            </a:pPr>
            <a:r>
              <a:rPr lang="fr-FR" dirty="0">
                <a:latin typeface="Arial Nova Light" panose="020B0304020202020204" pitchFamily="34" charset="0"/>
              </a:rPr>
              <a:t>Analogie Electricité/Hémodynamique</a:t>
            </a:r>
          </a:p>
          <a:p>
            <a:pPr marL="857250" lvl="1" indent="-400050">
              <a:buAutoNum type="arabicPeriod"/>
            </a:pPr>
            <a:r>
              <a:rPr lang="fr-FR" dirty="0">
                <a:latin typeface="Arial Nova Light" panose="020B0304020202020204" pitchFamily="34" charset="0"/>
              </a:rPr>
              <a:t>Modèle de </a:t>
            </a:r>
            <a:r>
              <a:rPr lang="fr-FR" dirty="0" err="1">
                <a:latin typeface="Arial Nova Light" panose="020B0304020202020204" pitchFamily="34" charset="0"/>
              </a:rPr>
              <a:t>Windkessel</a:t>
            </a:r>
            <a:r>
              <a:rPr lang="fr-FR" dirty="0">
                <a:latin typeface="Arial Nova Light" panose="020B0304020202020204" pitchFamily="34" charset="0"/>
              </a:rPr>
              <a:t> à 2 éléments</a:t>
            </a:r>
          </a:p>
          <a:p>
            <a:pPr marL="857250" lvl="1" indent="-400050">
              <a:buAutoNum type="arabicPeriod"/>
            </a:pPr>
            <a:r>
              <a:rPr lang="fr-FR" dirty="0">
                <a:latin typeface="Arial Nova Light" panose="020B0304020202020204" pitchFamily="34" charset="0"/>
              </a:rPr>
              <a:t>Détermination des différentes valeurs</a:t>
            </a:r>
          </a:p>
          <a:p>
            <a:pPr marL="857250" lvl="1" indent="-400050">
              <a:buAutoNum type="arabicPeriod"/>
            </a:pPr>
            <a:endParaRPr lang="fr-FR" dirty="0">
              <a:latin typeface="Arial Nova Light" panose="020B0304020202020204" pitchFamily="34" charset="0"/>
            </a:endParaRPr>
          </a:p>
          <a:p>
            <a:pPr marL="400050" indent="-400050">
              <a:buAutoNum type="romanUcPeriod"/>
            </a:pPr>
            <a:r>
              <a:rPr lang="fr-FR" b="1" dirty="0">
                <a:latin typeface="Arial Nova Light" panose="020B0304020202020204" pitchFamily="34" charset="0"/>
              </a:rPr>
              <a:t>Expériences</a:t>
            </a:r>
          </a:p>
          <a:p>
            <a:pPr marL="857250" lvl="1" indent="-400050">
              <a:buFont typeface="+mj-lt"/>
              <a:buAutoNum type="arabicPeriod"/>
            </a:pPr>
            <a:r>
              <a:rPr lang="fr-FR" dirty="0">
                <a:latin typeface="Arial Nova Light" panose="020B0304020202020204" pitchFamily="34" charset="0"/>
              </a:rPr>
              <a:t>Simulation du sang</a:t>
            </a:r>
          </a:p>
          <a:p>
            <a:pPr marL="857250" lvl="1" indent="-400050">
              <a:buAutoNum type="arabicPeriod"/>
            </a:pPr>
            <a:r>
              <a:rPr lang="fr-FR" dirty="0">
                <a:latin typeface="Arial Nova Light" panose="020B0304020202020204" pitchFamily="34" charset="0"/>
              </a:rPr>
              <a:t>Simulation du cœur</a:t>
            </a:r>
          </a:p>
          <a:p>
            <a:pPr marL="857250" lvl="1" indent="-400050">
              <a:buAutoNum type="arabicPeriod"/>
            </a:pPr>
            <a:endParaRPr lang="fr-FR" dirty="0">
              <a:latin typeface="Arial Nova Light" panose="020B0304020202020204" pitchFamily="34" charset="0"/>
            </a:endParaRPr>
          </a:p>
          <a:p>
            <a:pPr marL="400050" indent="-400050">
              <a:buAutoNum type="romanUcPeriod"/>
            </a:pPr>
            <a:r>
              <a:rPr lang="fr-FR" b="1" dirty="0">
                <a:latin typeface="Arial Nova Light" panose="020B0304020202020204" pitchFamily="34" charset="0"/>
              </a:rPr>
              <a:t>Synthèse</a:t>
            </a:r>
          </a:p>
          <a:p>
            <a:pPr marL="400050" indent="-400050">
              <a:buAutoNum type="romanUcPeriod"/>
            </a:pPr>
            <a:endParaRPr lang="fr-FR" b="1" dirty="0">
              <a:latin typeface="Arial Nova Light" panose="020B0304020202020204" pitchFamily="34" charset="0"/>
            </a:endParaRPr>
          </a:p>
          <a:p>
            <a:pPr marL="400050" indent="-400050">
              <a:buAutoNum type="romanUcPeriod"/>
            </a:pPr>
            <a:r>
              <a:rPr lang="fr-FR" b="1" dirty="0">
                <a:latin typeface="Arial Nova Light" panose="020B0304020202020204" pitchFamily="34" charset="0"/>
              </a:rPr>
              <a:t>Annexe</a:t>
            </a:r>
          </a:p>
        </p:txBody>
      </p:sp>
      <p:sp>
        <p:nvSpPr>
          <p:cNvPr id="10" name="Rectangle 9">
            <a:extLst>
              <a:ext uri="{FF2B5EF4-FFF2-40B4-BE49-F238E27FC236}">
                <a16:creationId xmlns:a16="http://schemas.microsoft.com/office/drawing/2014/main" id="{F701F75B-C9C4-028E-C4F1-6796482D96F8}"/>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8" name="Rectangle 7">
            <a:extLst>
              <a:ext uri="{FF2B5EF4-FFF2-40B4-BE49-F238E27FC236}">
                <a16:creationId xmlns:a16="http://schemas.microsoft.com/office/drawing/2014/main" id="{393ED8AF-3E9E-6534-DC18-53CE3556543A}"/>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4 / 27</a:t>
            </a:r>
          </a:p>
        </p:txBody>
      </p:sp>
    </p:spTree>
    <p:extLst>
      <p:ext uri="{BB962C8B-B14F-4D97-AF65-F5344CB8AC3E}">
        <p14:creationId xmlns:p14="http://schemas.microsoft.com/office/powerpoint/2010/main" val="780387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27D7714-EBC5-B7B9-C705-120E4CEFE135}"/>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 name="Rectangle 7">
            <a:extLst>
              <a:ext uri="{FF2B5EF4-FFF2-40B4-BE49-F238E27FC236}">
                <a16:creationId xmlns:a16="http://schemas.microsoft.com/office/drawing/2014/main" id="{FBCA2660-587B-E98F-5E39-140A307A0B92}"/>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40 / 40</a:t>
            </a:r>
          </a:p>
        </p:txBody>
      </p:sp>
      <p:sp>
        <p:nvSpPr>
          <p:cNvPr id="20" name="Rectangle 19">
            <a:extLst>
              <a:ext uri="{FF2B5EF4-FFF2-40B4-BE49-F238E27FC236}">
                <a16:creationId xmlns:a16="http://schemas.microsoft.com/office/drawing/2014/main" id="{8B228AA1-18BE-F740-F4A0-E8E0414933E0}"/>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6 : Incertitude DC</a:t>
            </a:r>
          </a:p>
        </p:txBody>
      </p:sp>
      <mc:AlternateContent xmlns:mc="http://schemas.openxmlformats.org/markup-compatibility/2006" xmlns:a14="http://schemas.microsoft.com/office/drawing/2010/main">
        <mc:Choice Requires="a14">
          <p:sp>
            <p:nvSpPr>
              <p:cNvPr id="2" name="ZoneTexte 1">
                <a:extLst>
                  <a:ext uri="{FF2B5EF4-FFF2-40B4-BE49-F238E27FC236}">
                    <a16:creationId xmlns:a16="http://schemas.microsoft.com/office/drawing/2014/main" id="{9C39D6C6-553B-175D-93D7-8F5E50B16A95}"/>
                  </a:ext>
                </a:extLst>
              </p:cNvPr>
              <p:cNvSpPr txBox="1"/>
              <p:nvPr/>
            </p:nvSpPr>
            <p:spPr>
              <a:xfrm>
                <a:off x="66675" y="447684"/>
                <a:ext cx="3597652" cy="6576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schemeClr val="tx1"/>
                          </a:solidFill>
                          <a:latin typeface="Cambria Math" panose="02040503050406030204" pitchFamily="18" charset="0"/>
                        </a:rPr>
                        <m:t>𝐷𝐶</m:t>
                      </m:r>
                      <m:r>
                        <a:rPr lang="fr-FR" b="0" i="1" smtClean="0">
                          <a:solidFill>
                            <a:schemeClr val="tx1"/>
                          </a:solidFill>
                          <a:latin typeface="Cambria Math" panose="02040503050406030204" pitchFamily="18" charset="0"/>
                        </a:rPr>
                        <m:t>𝑇𝐷</m:t>
                      </m:r>
                      <m:r>
                        <a:rPr lang="fr-FR" i="1" smtClean="0">
                          <a:solidFill>
                            <a:schemeClr val="tx1"/>
                          </a:solidFill>
                          <a:latin typeface="Cambria Math" panose="02040503050406030204" pitchFamily="18" charset="0"/>
                        </a:rPr>
                        <m:t>=</m:t>
                      </m:r>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𝑇</m:t>
                          </m:r>
                          <m:r>
                            <a:rPr lang="fr-FR"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𝑉𝑖</m:t>
                          </m:r>
                          <m:r>
                            <a:rPr lang="fr-FR" b="0" i="1" smtClean="0">
                              <a:solidFill>
                                <a:schemeClr val="tx1"/>
                              </a:solidFill>
                              <a:latin typeface="Cambria Math" panose="02040503050406030204" pitchFamily="18" charset="0"/>
                            </a:rPr>
                            <m:t> ×</m:t>
                          </m:r>
                          <m:r>
                            <a:rPr lang="fr-FR" b="0" i="1" smtClean="0">
                              <a:solidFill>
                                <a:schemeClr val="tx1"/>
                              </a:solidFill>
                              <a:latin typeface="Cambria Math" panose="02040503050406030204" pitchFamily="18" charset="0"/>
                              <a:ea typeface="Cambria Math" panose="02040503050406030204" pitchFamily="18" charset="0"/>
                            </a:rPr>
                            <m:t>𝐾</m:t>
                          </m:r>
                        </m:num>
                        <m:den>
                          <m:sSub>
                            <m:sSubPr>
                              <m:ctrlPr>
                                <a:rPr lang="fr-FR" i="1" smtClean="0">
                                  <a:solidFill>
                                    <a:schemeClr val="tx1"/>
                                  </a:solidFill>
                                  <a:latin typeface="Cambria Math" panose="02040503050406030204" pitchFamily="18" charset="0"/>
                                </a:rPr>
                              </m:ctrlPr>
                            </m:sSubPr>
                            <m:e>
                              <m:r>
                                <a:rPr lang="fr-FR" i="1" smtClean="0">
                                  <a:solidFill>
                                    <a:schemeClr val="tx1"/>
                                  </a:solidFill>
                                  <a:latin typeface="Cambria Math" panose="02040503050406030204" pitchFamily="18" charset="0"/>
                                </a:rPr>
                                <m:t>𝐴</m:t>
                              </m:r>
                              <m:r>
                                <a:rPr lang="fr-FR" b="0" i="1" smtClean="0">
                                  <a:solidFill>
                                    <a:schemeClr val="tx1"/>
                                  </a:solidFill>
                                  <a:latin typeface="Cambria Math" panose="02040503050406030204" pitchFamily="18" charset="0"/>
                                </a:rPr>
                                <m:t>𝑖𝑟</m:t>
                              </m:r>
                            </m:e>
                            <m:sub>
                              <m:r>
                                <a:rPr lang="fr-FR" b="0" i="1" smtClean="0">
                                  <a:solidFill>
                                    <a:schemeClr val="tx1"/>
                                  </a:solidFill>
                                  <a:latin typeface="Cambria Math" panose="02040503050406030204" pitchFamily="18" charset="0"/>
                                </a:rPr>
                                <m:t>𝑐𝑜𝑢𝑟𝑏𝑒</m:t>
                              </m:r>
                            </m:sub>
                          </m:sSub>
                        </m:den>
                      </m:f>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𝑇</m:t>
                      </m:r>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𝑇𝑠</m:t>
                      </m:r>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𝑇</m:t>
                      </m:r>
                      <m:r>
                        <a:rPr lang="fr-FR" i="1" smtClean="0">
                          <a:solidFill>
                            <a:schemeClr val="tx1"/>
                          </a:solidFill>
                          <a:latin typeface="Cambria Math" panose="02040503050406030204" pitchFamily="18" charset="0"/>
                        </a:rPr>
                        <m:t>ⅈ</m:t>
                      </m:r>
                    </m:oMath>
                  </m:oMathPara>
                </a14:m>
                <a:endParaRPr lang="fr-FR" dirty="0">
                  <a:solidFill>
                    <a:schemeClr val="tx1"/>
                  </a:solidFill>
                </a:endParaRPr>
              </a:p>
            </p:txBody>
          </p:sp>
        </mc:Choice>
        <mc:Fallback xmlns="">
          <p:sp>
            <p:nvSpPr>
              <p:cNvPr id="2" name="ZoneTexte 1">
                <a:extLst>
                  <a:ext uri="{FF2B5EF4-FFF2-40B4-BE49-F238E27FC236}">
                    <a16:creationId xmlns:a16="http://schemas.microsoft.com/office/drawing/2014/main" id="{9C39D6C6-553B-175D-93D7-8F5E50B16A95}"/>
                  </a:ext>
                </a:extLst>
              </p:cNvPr>
              <p:cNvSpPr txBox="1">
                <a:spLocks noRot="1" noChangeAspect="1" noMove="1" noResize="1" noEditPoints="1" noAdjustHandles="1" noChangeArrowheads="1" noChangeShapeType="1" noTextEdit="1"/>
              </p:cNvSpPr>
              <p:nvPr/>
            </p:nvSpPr>
            <p:spPr>
              <a:xfrm>
                <a:off x="66675" y="447684"/>
                <a:ext cx="3597652" cy="657681"/>
              </a:xfrm>
              <a:prstGeom prst="rect">
                <a:avLst/>
              </a:prstGeom>
              <a:blipFill>
                <a:blip r:embed="rId3"/>
                <a:stretch>
                  <a:fillRect/>
                </a:stretch>
              </a:blipFill>
            </p:spPr>
            <p:txBody>
              <a:bodyPr/>
              <a:lstStyle/>
              <a:p>
                <a:r>
                  <a:rPr lang="fr-FR">
                    <a:noFill/>
                  </a:rPr>
                  <a:t> </a:t>
                </a:r>
              </a:p>
            </p:txBody>
          </p:sp>
        </mc:Fallback>
      </mc:AlternateContent>
      <mc:AlternateContent xmlns:mc="http://schemas.openxmlformats.org/markup-compatibility/2006" xmlns:a14="http://schemas.microsoft.com/office/drawing/2010/main">
        <mc:Choice Requires="a14">
          <p:sp>
            <p:nvSpPr>
              <p:cNvPr id="5" name="ZoneTexte 4">
                <a:extLst>
                  <a:ext uri="{FF2B5EF4-FFF2-40B4-BE49-F238E27FC236}">
                    <a16:creationId xmlns:a16="http://schemas.microsoft.com/office/drawing/2014/main" id="{042A257A-4F0C-3A1B-5EDE-6DDF65AAF001}"/>
                  </a:ext>
                </a:extLst>
              </p:cNvPr>
              <p:cNvSpPr txBox="1"/>
              <p:nvPr/>
            </p:nvSpPr>
            <p:spPr>
              <a:xfrm>
                <a:off x="66675" y="1173879"/>
                <a:ext cx="5520550"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𝐷𝐶𝑇𝐷</m:t>
                      </m:r>
                      <m:r>
                        <a:rPr lang="fr-FR" i="1" smtClean="0">
                          <a:solidFill>
                            <a:schemeClr val="tx1"/>
                          </a:solidFill>
                          <a:latin typeface="Cambria Math" panose="02040503050406030204" pitchFamily="18" charset="0"/>
                        </a:rPr>
                        <m:t>=</m:t>
                      </m:r>
                      <m:rad>
                        <m:radPr>
                          <m:degHide m:val="on"/>
                          <m:ctrlPr>
                            <a:rPr lang="fr-FR" i="1" smtClean="0">
                              <a:solidFill>
                                <a:schemeClr val="tx1"/>
                              </a:solidFill>
                              <a:latin typeface="Cambria Math" panose="02040503050406030204" pitchFamily="18" charset="0"/>
                            </a:rPr>
                          </m:ctrlPr>
                        </m:radPr>
                        <m:deg/>
                        <m:e>
                          <m:sSup>
                            <m:sSupPr>
                              <m:ctrlPr>
                                <a:rPr lang="fr-FR" i="1" smtClean="0">
                                  <a:solidFill>
                                    <a:schemeClr val="tx1"/>
                                  </a:solidFill>
                                  <a:latin typeface="Cambria Math" panose="02040503050406030204" pitchFamily="18" charset="0"/>
                                </a:rPr>
                              </m:ctrlPr>
                            </m:sSupPr>
                            <m:e>
                              <m:d>
                                <m:dPr>
                                  <m:begChr m:val="|"/>
                                  <m:endChr m:val="|"/>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𝐷𝐶</m:t>
                                      </m:r>
                                    </m:num>
                                    <m:den>
                                      <m:r>
                                        <a:rPr lang="fr-FR" i="1" smtClean="0">
                                          <a:solidFill>
                                            <a:schemeClr val="tx1"/>
                                          </a:solidFill>
                                          <a:latin typeface="Cambria Math" panose="02040503050406030204" pitchFamily="18" charset="0"/>
                                        </a:rPr>
                                        <m:t>𝜕</m:t>
                                      </m:r>
                                      <m:r>
                                        <a:rPr lang="fr-FR" i="1" smtClean="0">
                                          <a:solidFill>
                                            <a:schemeClr val="tx1"/>
                                          </a:solidFill>
                                          <a:latin typeface="Cambria Math" panose="02040503050406030204" pitchFamily="18" charset="0"/>
                                        </a:rPr>
                                        <m:t>𝑇</m:t>
                                      </m:r>
                                    </m:den>
                                  </m:f>
                                </m:e>
                              </m:d>
                            </m:e>
                            <m:sup>
                              <m:r>
                                <a:rPr lang="fr-FR" i="1" smtClean="0">
                                  <a:solidFill>
                                    <a:schemeClr val="tx1"/>
                                  </a:solidFill>
                                  <a:latin typeface="Cambria Math" panose="02040503050406030204" pitchFamily="18" charset="0"/>
                                </a:rPr>
                                <m:t>2</m:t>
                              </m:r>
                            </m:sup>
                          </m:sSup>
                          <m:r>
                            <a:rPr lang="fr-FR" i="1" smtClean="0">
                              <a:solidFill>
                                <a:schemeClr val="tx1"/>
                              </a:solidFill>
                              <a:latin typeface="Cambria Math" panose="02040503050406030204" pitchFamily="18" charset="0"/>
                            </a:rPr>
                            <m:t>×</m:t>
                          </m:r>
                          <m:sSup>
                            <m:sSupPr>
                              <m:ctrlPr>
                                <a:rPr lang="fr-FR" i="1" smtClean="0">
                                  <a:solidFill>
                                    <a:schemeClr val="tx1"/>
                                  </a:solidFill>
                                  <a:latin typeface="Cambria Math" panose="02040503050406030204" pitchFamily="18" charset="0"/>
                                </a:rPr>
                              </m:ctrlPr>
                            </m:sSupPr>
                            <m:e>
                              <m:d>
                                <m:dPr>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𝛿</m:t>
                                  </m:r>
                                  <m:r>
                                    <a:rPr lang="fr-FR" i="1" smtClean="0">
                                      <a:solidFill>
                                        <a:schemeClr val="tx1"/>
                                      </a:solidFill>
                                      <a:latin typeface="Cambria Math" panose="02040503050406030204" pitchFamily="18" charset="0"/>
                                    </a:rPr>
                                    <m:t>𝑇</m:t>
                                  </m:r>
                                </m:e>
                              </m:d>
                            </m:e>
                            <m:sup>
                              <m:r>
                                <a:rPr lang="fr-FR" i="1" smtClean="0">
                                  <a:solidFill>
                                    <a:schemeClr val="tx1"/>
                                  </a:solidFill>
                                  <a:latin typeface="Cambria Math" panose="02040503050406030204" pitchFamily="18" charset="0"/>
                                </a:rPr>
                                <m:t>2</m:t>
                              </m:r>
                            </m:sup>
                          </m:sSup>
                        </m:e>
                      </m:rad>
                      <m:r>
                        <a:rPr lang="fr-FR" i="1" smtClean="0">
                          <a:solidFill>
                            <a:schemeClr val="tx1"/>
                          </a:solidFill>
                          <a:latin typeface="Cambria Math" panose="02040503050406030204" pitchFamily="18" charset="0"/>
                          <a:ea typeface="Cambria Math" panose="02040503050406030204" pitchFamily="18" charset="0"/>
                        </a:rPr>
                        <m:t>=</m:t>
                      </m:r>
                      <m:r>
                        <a:rPr lang="fr-FR" b="0" i="1" smtClean="0">
                          <a:solidFill>
                            <a:schemeClr val="tx1"/>
                          </a:solidFill>
                          <a:latin typeface="Cambria Math" panose="02040503050406030204" pitchFamily="18" charset="0"/>
                          <a:ea typeface="Cambria Math" panose="02040503050406030204" pitchFamily="18" charset="0"/>
                        </a:rPr>
                        <m:t> </m:t>
                      </m:r>
                      <m:rad>
                        <m:radPr>
                          <m:degHide m:val="on"/>
                          <m:ctrlPr>
                            <a:rPr lang="fr-FR" b="0" i="1" smtClean="0">
                              <a:solidFill>
                                <a:schemeClr val="tx1"/>
                              </a:solidFill>
                              <a:latin typeface="Cambria Math" panose="02040503050406030204" pitchFamily="18" charset="0"/>
                              <a:ea typeface="Cambria Math" panose="02040503050406030204" pitchFamily="18" charset="0"/>
                            </a:rPr>
                          </m:ctrlPr>
                        </m:radPr>
                        <m:deg/>
                        <m:e>
                          <m:sSup>
                            <m:sSupPr>
                              <m:ctrlPr>
                                <a:rPr lang="fr-FR" i="1" smtClean="0">
                                  <a:solidFill>
                                    <a:schemeClr val="tx1"/>
                                  </a:solidFill>
                                  <a:latin typeface="Cambria Math" panose="02040503050406030204" pitchFamily="18" charset="0"/>
                                </a:rPr>
                              </m:ctrlPr>
                            </m:sSupPr>
                            <m:e>
                              <m:d>
                                <m:dPr>
                                  <m:begChr m:val="|"/>
                                  <m:endChr m:val="|"/>
                                  <m:ctrlPr>
                                    <a:rPr lang="fr-FR" i="1">
                                      <a:solidFill>
                                        <a:schemeClr val="tx1"/>
                                      </a:solidFill>
                                      <a:latin typeface="Cambria Math" panose="02040503050406030204" pitchFamily="18" charset="0"/>
                                    </a:rPr>
                                  </m:ctrlPr>
                                </m:dPr>
                                <m:e>
                                  <m:f>
                                    <m:fPr>
                                      <m:ctrlPr>
                                        <a:rPr lang="fr-FR" i="1">
                                          <a:solidFill>
                                            <a:schemeClr val="tx1"/>
                                          </a:solidFill>
                                          <a:latin typeface="Cambria Math" panose="02040503050406030204" pitchFamily="18" charset="0"/>
                                        </a:rPr>
                                      </m:ctrlPr>
                                    </m:fPr>
                                    <m:num>
                                      <m:r>
                                        <a:rPr lang="fr-FR" i="1">
                                          <a:solidFill>
                                            <a:schemeClr val="tx1"/>
                                          </a:solidFill>
                                          <a:latin typeface="Cambria Math" panose="02040503050406030204" pitchFamily="18" charset="0"/>
                                        </a:rPr>
                                        <m:t>𝑉𝑖</m:t>
                                      </m:r>
                                      <m:r>
                                        <a:rPr lang="fr-FR" i="1">
                                          <a:solidFill>
                                            <a:schemeClr val="tx1"/>
                                          </a:solidFill>
                                          <a:latin typeface="Cambria Math" panose="02040503050406030204" pitchFamily="18" charset="0"/>
                                        </a:rPr>
                                        <m:t> ×</m:t>
                                      </m:r>
                                      <m:r>
                                        <a:rPr lang="fr-FR" i="1">
                                          <a:solidFill>
                                            <a:schemeClr val="tx1"/>
                                          </a:solidFill>
                                          <a:latin typeface="Cambria Math" panose="02040503050406030204" pitchFamily="18" charset="0"/>
                                          <a:ea typeface="Cambria Math" panose="02040503050406030204" pitchFamily="18" charset="0"/>
                                        </a:rPr>
                                        <m:t>𝐾</m:t>
                                      </m:r>
                                    </m:num>
                                    <m:den>
                                      <m:sSub>
                                        <m:sSubPr>
                                          <m:ctrlPr>
                                            <a:rPr lang="fr-FR" i="1">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𝐴𝑖𝑟</m:t>
                                          </m:r>
                                        </m:e>
                                        <m:sub>
                                          <m:r>
                                            <a:rPr lang="fr-FR" i="1">
                                              <a:solidFill>
                                                <a:schemeClr val="tx1"/>
                                              </a:solidFill>
                                              <a:latin typeface="Cambria Math" panose="02040503050406030204" pitchFamily="18" charset="0"/>
                                            </a:rPr>
                                            <m:t>𝑐𝑜𝑢𝑟𝑏𝑒</m:t>
                                          </m:r>
                                        </m:sub>
                                      </m:sSub>
                                    </m:den>
                                  </m:f>
                                </m:e>
                              </m:d>
                            </m:e>
                            <m:sup>
                              <m:r>
                                <a:rPr lang="fr-FR" b="0" i="1" smtClean="0">
                                  <a:solidFill>
                                    <a:schemeClr val="tx1"/>
                                  </a:solidFill>
                                  <a:latin typeface="Cambria Math" panose="02040503050406030204" pitchFamily="18" charset="0"/>
                                </a:rPr>
                                <m:t>2</m:t>
                              </m:r>
                            </m:sup>
                          </m:sSup>
                          <m:r>
                            <a:rPr lang="fr-FR" i="1">
                              <a:solidFill>
                                <a:schemeClr val="tx1"/>
                              </a:solidFill>
                              <a:latin typeface="Cambria Math" panose="02040503050406030204" pitchFamily="18" charset="0"/>
                            </a:rPr>
                            <m:t>×</m:t>
                          </m:r>
                          <m:sSup>
                            <m:sSupPr>
                              <m:ctrlPr>
                                <a:rPr lang="fr-FR" i="1">
                                  <a:solidFill>
                                    <a:schemeClr val="tx1"/>
                                  </a:solidFill>
                                  <a:latin typeface="Cambria Math" panose="02040503050406030204" pitchFamily="18" charset="0"/>
                                </a:rPr>
                              </m:ctrlPr>
                            </m:sSupPr>
                            <m:e>
                              <m:d>
                                <m:dPr>
                                  <m:ctrlPr>
                                    <a:rPr lang="fr-FR" i="1">
                                      <a:solidFill>
                                        <a:schemeClr val="tx1"/>
                                      </a:solidFill>
                                      <a:latin typeface="Cambria Math" panose="02040503050406030204" pitchFamily="18" charset="0"/>
                                    </a:rPr>
                                  </m:ctrlPr>
                                </m:dPr>
                                <m:e>
                                  <m:r>
                                    <a:rPr lang="fr-FR" b="0" i="1" smtClean="0">
                                      <a:solidFill>
                                        <a:schemeClr val="tx1"/>
                                      </a:solidFill>
                                      <a:latin typeface="Cambria Math" panose="02040503050406030204" pitchFamily="18" charset="0"/>
                                    </a:rPr>
                                    <m:t>0,5</m:t>
                                  </m:r>
                                </m:e>
                              </m:d>
                            </m:e>
                            <m:sup>
                              <m:r>
                                <a:rPr lang="fr-FR" i="1">
                                  <a:solidFill>
                                    <a:schemeClr val="tx1"/>
                                  </a:solidFill>
                                  <a:latin typeface="Cambria Math" panose="02040503050406030204" pitchFamily="18" charset="0"/>
                                </a:rPr>
                                <m:t>2</m:t>
                              </m:r>
                            </m:sup>
                          </m:sSup>
                        </m:e>
                      </m:rad>
                    </m:oMath>
                  </m:oMathPara>
                </a14:m>
                <a:endParaRPr lang="fr-FR" dirty="0">
                  <a:solidFill>
                    <a:schemeClr val="tx1"/>
                  </a:solidFill>
                </a:endParaRPr>
              </a:p>
            </p:txBody>
          </p:sp>
        </mc:Choice>
        <mc:Fallback xmlns="">
          <p:sp>
            <p:nvSpPr>
              <p:cNvPr id="5" name="ZoneTexte 4">
                <a:extLst>
                  <a:ext uri="{FF2B5EF4-FFF2-40B4-BE49-F238E27FC236}">
                    <a16:creationId xmlns:a16="http://schemas.microsoft.com/office/drawing/2014/main" id="{042A257A-4F0C-3A1B-5EDE-6DDF65AAF001}"/>
                  </a:ext>
                </a:extLst>
              </p:cNvPr>
              <p:cNvSpPr txBox="1">
                <a:spLocks noRot="1" noChangeAspect="1" noMove="1" noResize="1" noEditPoints="1" noAdjustHandles="1" noChangeArrowheads="1" noChangeShapeType="1" noTextEdit="1"/>
              </p:cNvSpPr>
              <p:nvPr/>
            </p:nvSpPr>
            <p:spPr>
              <a:xfrm>
                <a:off x="66675" y="1173879"/>
                <a:ext cx="5520550" cy="910699"/>
              </a:xfrm>
              <a:prstGeom prst="rect">
                <a:avLst/>
              </a:prstGeom>
              <a:blipFill>
                <a:blip r:embed="rId4"/>
                <a:stretch>
                  <a:fillRect/>
                </a:stretch>
              </a:blipFill>
            </p:spPr>
            <p:txBody>
              <a:bodyPr/>
              <a:lstStyle/>
              <a:p>
                <a:r>
                  <a:rPr lang="fr-FR">
                    <a:noFill/>
                  </a:rPr>
                  <a:t> </a:t>
                </a:r>
              </a:p>
            </p:txBody>
          </p:sp>
        </mc:Fallback>
      </mc:AlternateContent>
      <p:pic>
        <p:nvPicPr>
          <p:cNvPr id="12" name="Image 11">
            <a:extLst>
              <a:ext uri="{FF2B5EF4-FFF2-40B4-BE49-F238E27FC236}">
                <a16:creationId xmlns:a16="http://schemas.microsoft.com/office/drawing/2014/main" id="{0B4317EB-1362-A13C-CCA0-7F0BE599C70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80820" y="2529591"/>
            <a:ext cx="6219977" cy="3880725"/>
          </a:xfrm>
          <a:prstGeom prst="rect">
            <a:avLst/>
          </a:prstGeom>
        </p:spPr>
      </p:pic>
    </p:spTree>
    <p:extLst>
      <p:ext uri="{BB962C8B-B14F-4D97-AF65-F5344CB8AC3E}">
        <p14:creationId xmlns:p14="http://schemas.microsoft.com/office/powerpoint/2010/main" val="31867725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Annexe 7 </a:t>
            </a:r>
          </a:p>
        </p:txBody>
      </p:sp>
      <p:sp>
        <p:nvSpPr>
          <p:cNvPr id="19" name="ZoneTexte 18">
            <a:extLst>
              <a:ext uri="{FF2B5EF4-FFF2-40B4-BE49-F238E27FC236}">
                <a16:creationId xmlns:a16="http://schemas.microsoft.com/office/drawing/2014/main" id="{D23E3095-A042-8AF4-6BC9-B15C36DF8087}"/>
              </a:ext>
            </a:extLst>
          </p:cNvPr>
          <p:cNvSpPr txBox="1"/>
          <p:nvPr/>
        </p:nvSpPr>
        <p:spPr>
          <a:xfrm>
            <a:off x="64655" y="369455"/>
            <a:ext cx="2759410" cy="369332"/>
          </a:xfrm>
          <a:prstGeom prst="rect">
            <a:avLst/>
          </a:prstGeom>
          <a:noFill/>
        </p:spPr>
        <p:txBody>
          <a:bodyPr wrap="none" rtlCol="0">
            <a:spAutoFit/>
          </a:bodyPr>
          <a:lstStyle/>
          <a:p>
            <a:r>
              <a:rPr lang="fr-FR" b="1" u="sng" dirty="0">
                <a:latin typeface="Arial Nova Light" panose="020B0304020202020204" pitchFamily="34" charset="0"/>
              </a:rPr>
              <a:t>Principe de thermodilution</a:t>
            </a:r>
          </a:p>
        </p:txBody>
      </p:sp>
      <p:sp>
        <p:nvSpPr>
          <p:cNvPr id="10" name="Rectangle 9">
            <a:extLst>
              <a:ext uri="{FF2B5EF4-FFF2-40B4-BE49-F238E27FC236}">
                <a16:creationId xmlns:a16="http://schemas.microsoft.com/office/drawing/2014/main" id="{10100BAC-8FE0-1315-10D2-A0C969BC28C0}"/>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1" name="Rectangle 10">
            <a:extLst>
              <a:ext uri="{FF2B5EF4-FFF2-40B4-BE49-F238E27FC236}">
                <a16:creationId xmlns:a16="http://schemas.microsoft.com/office/drawing/2014/main" id="{C131DA56-9933-50CD-50DF-3747F20867C9}"/>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41 / 41</a:t>
            </a:r>
          </a:p>
        </p:txBody>
      </p:sp>
      <p:graphicFrame>
        <p:nvGraphicFramePr>
          <p:cNvPr id="2" name="Tableau 1">
            <a:extLst>
              <a:ext uri="{FF2B5EF4-FFF2-40B4-BE49-F238E27FC236}">
                <a16:creationId xmlns:a16="http://schemas.microsoft.com/office/drawing/2014/main" id="{915F3F45-B29A-17D5-BAFB-D3F5C8007A03}"/>
              </a:ext>
            </a:extLst>
          </p:cNvPr>
          <p:cNvGraphicFramePr>
            <a:graphicFrameLocks noGrp="1"/>
          </p:cNvGraphicFramePr>
          <p:nvPr>
            <p:extLst>
              <p:ext uri="{D42A27DB-BD31-4B8C-83A1-F6EECF244321}">
                <p14:modId xmlns:p14="http://schemas.microsoft.com/office/powerpoint/2010/main" val="3804701960"/>
              </p:ext>
            </p:extLst>
          </p:nvPr>
        </p:nvGraphicFramePr>
        <p:xfrm>
          <a:off x="121849" y="738787"/>
          <a:ext cx="7879151" cy="938678"/>
        </p:xfrm>
        <a:graphic>
          <a:graphicData uri="http://schemas.openxmlformats.org/drawingml/2006/table">
            <a:tbl>
              <a:tblPr firstRow="1">
                <a:tableStyleId>{073A0DAA-6AF3-43AB-8588-CEC1D06C72B9}</a:tableStyleId>
              </a:tblPr>
              <a:tblGrid>
                <a:gridCol w="1206174">
                  <a:extLst>
                    <a:ext uri="{9D8B030D-6E8A-4147-A177-3AD203B41FA5}">
                      <a16:colId xmlns:a16="http://schemas.microsoft.com/office/drawing/2014/main" val="2254561921"/>
                    </a:ext>
                  </a:extLst>
                </a:gridCol>
                <a:gridCol w="1942756">
                  <a:extLst>
                    <a:ext uri="{9D8B030D-6E8A-4147-A177-3AD203B41FA5}">
                      <a16:colId xmlns:a16="http://schemas.microsoft.com/office/drawing/2014/main" val="4241954773"/>
                    </a:ext>
                  </a:extLst>
                </a:gridCol>
                <a:gridCol w="1533961">
                  <a:extLst>
                    <a:ext uri="{9D8B030D-6E8A-4147-A177-3AD203B41FA5}">
                      <a16:colId xmlns:a16="http://schemas.microsoft.com/office/drawing/2014/main" val="3388529015"/>
                    </a:ext>
                  </a:extLst>
                </a:gridCol>
                <a:gridCol w="1366948">
                  <a:extLst>
                    <a:ext uri="{9D8B030D-6E8A-4147-A177-3AD203B41FA5}">
                      <a16:colId xmlns:a16="http://schemas.microsoft.com/office/drawing/2014/main" val="2246287465"/>
                    </a:ext>
                  </a:extLst>
                </a:gridCol>
                <a:gridCol w="1829312">
                  <a:extLst>
                    <a:ext uri="{9D8B030D-6E8A-4147-A177-3AD203B41FA5}">
                      <a16:colId xmlns:a16="http://schemas.microsoft.com/office/drawing/2014/main" val="993725234"/>
                    </a:ext>
                  </a:extLst>
                </a:gridCol>
              </a:tblGrid>
              <a:tr h="397286">
                <a:tc>
                  <a:txBody>
                    <a:bodyPr/>
                    <a:lstStyle/>
                    <a:p>
                      <a:pPr algn="l" fontAlgn="b"/>
                      <a:r>
                        <a:rPr lang="fr-FR" sz="1600" u="none" strike="noStrike" dirty="0">
                          <a:effectLst/>
                          <a:latin typeface="Arial Nova Light" panose="020B0304020202020204" pitchFamily="34" charset="0"/>
                        </a:rPr>
                        <a:t>Distance (m)</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r>
                        <a:rPr lang="fr-FR" sz="1600" u="none" strike="noStrike" dirty="0">
                          <a:effectLst/>
                          <a:latin typeface="Arial Nova Light" panose="020B0304020202020204" pitchFamily="34" charset="0"/>
                        </a:rPr>
                        <a:t>DC</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r>
                        <a:rPr lang="fr-FR" sz="1600" u="none" strike="noStrike" dirty="0">
                          <a:effectLst/>
                          <a:latin typeface="Arial Nova Light" panose="020B0304020202020204" pitchFamily="34" charset="0"/>
                        </a:rPr>
                        <a:t>T</a:t>
                      </a:r>
                      <a:r>
                        <a:rPr lang="fr-FR" sz="1600" u="none" strike="noStrike" baseline="-25000" dirty="0">
                          <a:effectLst/>
                          <a:latin typeface="Arial Nova Light" panose="020B0304020202020204" pitchFamily="34" charset="0"/>
                        </a:rPr>
                        <a:t>injectat</a:t>
                      </a:r>
                      <a:r>
                        <a:rPr lang="fr-FR" sz="1600" u="none" strike="noStrike" dirty="0">
                          <a:effectLst/>
                          <a:latin typeface="Arial Nova Light" panose="020B0304020202020204" pitchFamily="34" charset="0"/>
                        </a:rPr>
                        <a:t> (°C)</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r>
                        <a:rPr lang="fr-FR" sz="1600" u="none" strike="noStrike" dirty="0">
                          <a:effectLst/>
                          <a:latin typeface="Arial Nova Light" panose="020B0304020202020204" pitchFamily="34" charset="0"/>
                        </a:rPr>
                        <a:t>T</a:t>
                      </a:r>
                      <a:r>
                        <a:rPr lang="fr-FR" sz="1600" u="none" strike="noStrike" baseline="-25000" dirty="0">
                          <a:effectLst/>
                          <a:latin typeface="Arial Nova Light" panose="020B0304020202020204" pitchFamily="34" charset="0"/>
                        </a:rPr>
                        <a:t>mélange</a:t>
                      </a:r>
                      <a:r>
                        <a:rPr lang="fr-FR" sz="1600" u="none" strike="noStrike" dirty="0">
                          <a:effectLst/>
                          <a:latin typeface="Arial Nova Light" panose="020B0304020202020204" pitchFamily="34" charset="0"/>
                        </a:rPr>
                        <a:t> (°C)</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r>
                        <a:rPr lang="fr-FR" sz="1600" u="none" strike="noStrike" dirty="0">
                          <a:effectLst/>
                          <a:latin typeface="Arial Nova Light" panose="020B0304020202020204" pitchFamily="34" charset="0"/>
                        </a:rPr>
                        <a:t>Volume injectât (L)</a:t>
                      </a:r>
                      <a:endParaRPr lang="fr-FR" sz="1600" b="0" i="0" u="none" strike="noStrike" dirty="0">
                        <a:solidFill>
                          <a:srgbClr val="000000"/>
                        </a:solidFill>
                        <a:effectLst/>
                        <a:latin typeface="Arial Nova Light" panose="020B0304020202020204" pitchFamily="34" charset="0"/>
                      </a:endParaRPr>
                    </a:p>
                  </a:txBody>
                  <a:tcPr marL="7620" marR="7620" marT="7620" marB="0" anchor="ctr"/>
                </a:tc>
                <a:extLst>
                  <a:ext uri="{0D108BD9-81ED-4DB2-BD59-A6C34878D82A}">
                    <a16:rowId xmlns:a16="http://schemas.microsoft.com/office/drawing/2014/main" val="3121875"/>
                  </a:ext>
                </a:extLst>
              </a:tr>
              <a:tr h="270696">
                <a:tc>
                  <a:txBody>
                    <a:bodyPr/>
                    <a:lstStyle/>
                    <a:p>
                      <a:pPr algn="r" fontAlgn="b"/>
                      <a:r>
                        <a:rPr lang="fr-FR" sz="1600" u="none" strike="noStrike" dirty="0">
                          <a:effectLst/>
                          <a:latin typeface="Arial Nova Light" panose="020B0304020202020204" pitchFamily="34" charset="0"/>
                        </a:rPr>
                        <a:t>2</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r" fontAlgn="b"/>
                      <a:r>
                        <a:rPr lang="fr-FR" sz="1600" u="none" strike="noStrike" dirty="0">
                          <a:effectLst/>
                          <a:latin typeface="Arial Nova Light" panose="020B0304020202020204" pitchFamily="34" charset="0"/>
                        </a:rPr>
                        <a:t>5 L/min</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r" fontAlgn="b"/>
                      <a:r>
                        <a:rPr lang="fr-FR" sz="1600" b="0" i="0" u="none" strike="noStrike" dirty="0">
                          <a:solidFill>
                            <a:srgbClr val="000000"/>
                          </a:solidFill>
                          <a:effectLst/>
                          <a:latin typeface="Arial Nova Light" panose="020B0304020202020204" pitchFamily="34" charset="0"/>
                        </a:rPr>
                        <a:t>6,68</a:t>
                      </a:r>
                    </a:p>
                  </a:txBody>
                  <a:tcPr marL="7620" marR="7620" marT="7620" marB="0" anchor="b"/>
                </a:tc>
                <a:tc>
                  <a:txBody>
                    <a:bodyPr/>
                    <a:lstStyle/>
                    <a:p>
                      <a:pPr algn="r" fontAlgn="b"/>
                      <a:r>
                        <a:rPr lang="fr-FR" sz="1600" b="0" i="0" u="none" strike="noStrike" dirty="0">
                          <a:solidFill>
                            <a:srgbClr val="000000"/>
                          </a:solidFill>
                          <a:effectLst/>
                          <a:latin typeface="Arial Nova Light" panose="020B0304020202020204" pitchFamily="34" charset="0"/>
                        </a:rPr>
                        <a:t>26,56</a:t>
                      </a:r>
                    </a:p>
                  </a:txBody>
                  <a:tcPr marL="7620" marR="7620" marT="7620" marB="0" anchor="b"/>
                </a:tc>
                <a:tc>
                  <a:txBody>
                    <a:bodyPr/>
                    <a:lstStyle/>
                    <a:p>
                      <a:pPr algn="r" fontAlgn="b"/>
                      <a:r>
                        <a:rPr lang="fr-FR" sz="1600" u="none" strike="noStrike" dirty="0">
                          <a:effectLst/>
                          <a:latin typeface="Arial Nova Light" panose="020B0304020202020204" pitchFamily="34" charset="0"/>
                        </a:rPr>
                        <a:t>0,02</a:t>
                      </a:r>
                      <a:endParaRPr lang="fr-FR" sz="1600" b="0" i="0" u="none" strike="noStrike" dirty="0">
                        <a:solidFill>
                          <a:srgbClr val="000000"/>
                        </a:solidFill>
                        <a:effectLst/>
                        <a:latin typeface="Arial Nova Light" panose="020B0304020202020204" pitchFamily="34" charset="0"/>
                      </a:endParaRPr>
                    </a:p>
                  </a:txBody>
                  <a:tcPr marL="7620" marR="7620" marT="7620" marB="0" anchor="ctr"/>
                </a:tc>
                <a:extLst>
                  <a:ext uri="{0D108BD9-81ED-4DB2-BD59-A6C34878D82A}">
                    <a16:rowId xmlns:a16="http://schemas.microsoft.com/office/drawing/2014/main" val="2171284109"/>
                  </a:ext>
                </a:extLst>
              </a:tr>
              <a:tr h="270696">
                <a:tc>
                  <a:txBody>
                    <a:bodyPr/>
                    <a:lstStyle/>
                    <a:p>
                      <a:pPr algn="l" fontAlgn="b"/>
                      <a:endParaRPr lang="fr-FR" sz="1600" b="0" i="0" u="none" strike="noStrike">
                        <a:solidFill>
                          <a:srgbClr val="000000"/>
                        </a:solidFill>
                        <a:effectLst/>
                        <a:latin typeface="Arial Nova Light" panose="020B0304020202020204" pitchFamily="34" charset="0"/>
                      </a:endParaRPr>
                    </a:p>
                  </a:txBody>
                  <a:tcPr marL="7620" marR="7620" marT="7620" marB="0" anchor="ctr"/>
                </a:tc>
                <a:tc>
                  <a:txBody>
                    <a:bodyPr/>
                    <a:lstStyle/>
                    <a:p>
                      <a:pPr algn="r" fontAlgn="b"/>
                      <a:r>
                        <a:rPr lang="fr-FR" sz="1600" u="none" strike="noStrike" dirty="0">
                          <a:effectLst/>
                          <a:latin typeface="Arial Nova Light" panose="020B0304020202020204" pitchFamily="34" charset="0"/>
                        </a:rPr>
                        <a:t>1,00E-04 m</a:t>
                      </a:r>
                      <a:r>
                        <a:rPr lang="fr-FR" sz="1600" u="none" strike="noStrike" baseline="30000" dirty="0">
                          <a:effectLst/>
                          <a:latin typeface="Arial Nova Light" panose="020B0304020202020204" pitchFamily="34" charset="0"/>
                        </a:rPr>
                        <a:t>3</a:t>
                      </a:r>
                      <a:r>
                        <a:rPr lang="fr-FR" sz="1600" u="none" strike="noStrike" dirty="0">
                          <a:effectLst/>
                          <a:latin typeface="Arial Nova Light" panose="020B0304020202020204" pitchFamily="34" charset="0"/>
                        </a:rPr>
                        <a:t>/sec</a:t>
                      </a:r>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endParaRPr lang="fr-FR" sz="1600" b="0" i="0" u="none" strike="noStrike" dirty="0">
                        <a:solidFill>
                          <a:srgbClr val="000000"/>
                        </a:solidFill>
                        <a:effectLst/>
                        <a:latin typeface="Arial Nova Light" panose="020B0304020202020204" pitchFamily="34" charset="0"/>
                      </a:endParaRPr>
                    </a:p>
                  </a:txBody>
                  <a:tcPr marL="7620" marR="7620" marT="7620" marB="0" anchor="ctr"/>
                </a:tc>
                <a:tc>
                  <a:txBody>
                    <a:bodyPr/>
                    <a:lstStyle/>
                    <a:p>
                      <a:pPr algn="l" fontAlgn="b"/>
                      <a:endParaRPr lang="fr-FR" sz="1600" b="0" i="0" u="none" strike="noStrike" dirty="0">
                        <a:solidFill>
                          <a:srgbClr val="000000"/>
                        </a:solidFill>
                        <a:effectLst/>
                        <a:latin typeface="Arial Nova Light" panose="020B0304020202020204" pitchFamily="34" charset="0"/>
                      </a:endParaRPr>
                    </a:p>
                  </a:txBody>
                  <a:tcPr marL="7620" marR="7620" marT="7620" marB="0" anchor="ctr"/>
                </a:tc>
                <a:extLst>
                  <a:ext uri="{0D108BD9-81ED-4DB2-BD59-A6C34878D82A}">
                    <a16:rowId xmlns:a16="http://schemas.microsoft.com/office/drawing/2014/main" val="3221423884"/>
                  </a:ext>
                </a:extLst>
              </a:tr>
            </a:tbl>
          </a:graphicData>
        </a:graphic>
      </p:graphicFrame>
      <p:pic>
        <p:nvPicPr>
          <p:cNvPr id="23" name="Image 22" descr="Une image contenant texte&#10;&#10;Description générée automatiquement">
            <a:extLst>
              <a:ext uri="{FF2B5EF4-FFF2-40B4-BE49-F238E27FC236}">
                <a16:creationId xmlns:a16="http://schemas.microsoft.com/office/drawing/2014/main" id="{B6ED66A0-608E-20F8-8F66-C39B5D6677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32" y="5404818"/>
            <a:ext cx="4840676" cy="710782"/>
          </a:xfrm>
          <a:prstGeom prst="rect">
            <a:avLst/>
          </a:prstGeom>
        </p:spPr>
      </p:pic>
      <p:pic>
        <p:nvPicPr>
          <p:cNvPr id="26" name="Image 25">
            <a:extLst>
              <a:ext uri="{FF2B5EF4-FFF2-40B4-BE49-F238E27FC236}">
                <a16:creationId xmlns:a16="http://schemas.microsoft.com/office/drawing/2014/main" id="{CDFDAB9A-5C0E-5822-BE07-0269A2C16570}"/>
              </a:ext>
            </a:extLst>
          </p:cNvPr>
          <p:cNvPicPr>
            <a:picLocks noChangeAspect="1"/>
          </p:cNvPicPr>
          <p:nvPr/>
        </p:nvPicPr>
        <p:blipFill rotWithShape="1">
          <a:blip r:embed="rId4">
            <a:extLst>
              <a:ext uri="{28A0092B-C50C-407E-A947-70E740481C1C}">
                <a14:useLocalDpi xmlns:a14="http://schemas.microsoft.com/office/drawing/2010/main" val="0"/>
              </a:ext>
            </a:extLst>
          </a:blip>
          <a:srcRect l="7357" t="10094" r="8984" b="5512"/>
          <a:stretch/>
        </p:blipFill>
        <p:spPr>
          <a:xfrm>
            <a:off x="267929" y="1902148"/>
            <a:ext cx="3700945" cy="2800105"/>
          </a:xfrm>
          <a:prstGeom prst="rect">
            <a:avLst/>
          </a:prstGeom>
        </p:spPr>
      </p:pic>
      <p:pic>
        <p:nvPicPr>
          <p:cNvPr id="27" name="Image 26">
            <a:extLst>
              <a:ext uri="{FF2B5EF4-FFF2-40B4-BE49-F238E27FC236}">
                <a16:creationId xmlns:a16="http://schemas.microsoft.com/office/drawing/2014/main" id="{62202065-7427-AEED-1A67-1C8BCE6B9F76}"/>
              </a:ext>
            </a:extLst>
          </p:cNvPr>
          <p:cNvPicPr>
            <a:picLocks noChangeAspect="1"/>
          </p:cNvPicPr>
          <p:nvPr/>
        </p:nvPicPr>
        <p:blipFill rotWithShape="1">
          <a:blip r:embed="rId5">
            <a:extLst>
              <a:ext uri="{28A0092B-C50C-407E-A947-70E740481C1C}">
                <a14:useLocalDpi xmlns:a14="http://schemas.microsoft.com/office/drawing/2010/main" val="0"/>
              </a:ext>
            </a:extLst>
          </a:blip>
          <a:srcRect l="7357" t="10094" r="8984" b="5512"/>
          <a:stretch/>
        </p:blipFill>
        <p:spPr>
          <a:xfrm>
            <a:off x="4572000" y="1902148"/>
            <a:ext cx="3700945" cy="2800105"/>
          </a:xfrm>
          <a:prstGeom prst="rect">
            <a:avLst/>
          </a:prstGeom>
        </p:spPr>
      </p:pic>
      <p:sp>
        <p:nvSpPr>
          <p:cNvPr id="29" name="ZoneTexte 28">
            <a:extLst>
              <a:ext uri="{FF2B5EF4-FFF2-40B4-BE49-F238E27FC236}">
                <a16:creationId xmlns:a16="http://schemas.microsoft.com/office/drawing/2014/main" id="{C2A5C2C3-B2DD-A9CB-FF4B-C2E8942F4536}"/>
              </a:ext>
            </a:extLst>
          </p:cNvPr>
          <p:cNvSpPr txBox="1"/>
          <p:nvPr/>
        </p:nvSpPr>
        <p:spPr>
          <a:xfrm>
            <a:off x="78532" y="1742916"/>
            <a:ext cx="378794" cy="212007"/>
          </a:xfrm>
          <a:prstGeom prst="rect">
            <a:avLst/>
          </a:prstGeom>
          <a:noFill/>
        </p:spPr>
        <p:txBody>
          <a:bodyPr wrap="none" rtlCol="0">
            <a:spAutoFit/>
          </a:bodyPr>
          <a:lstStyle/>
          <a:p>
            <a:r>
              <a:rPr lang="fr-FR" sz="1200" dirty="0"/>
              <a:t>T (°C)</a:t>
            </a:r>
          </a:p>
        </p:txBody>
      </p:sp>
      <p:sp>
        <p:nvSpPr>
          <p:cNvPr id="30" name="ZoneTexte 29">
            <a:extLst>
              <a:ext uri="{FF2B5EF4-FFF2-40B4-BE49-F238E27FC236}">
                <a16:creationId xmlns:a16="http://schemas.microsoft.com/office/drawing/2014/main" id="{2B52D519-B8AD-87A2-B222-B011DB70389C}"/>
              </a:ext>
            </a:extLst>
          </p:cNvPr>
          <p:cNvSpPr txBox="1"/>
          <p:nvPr/>
        </p:nvSpPr>
        <p:spPr>
          <a:xfrm>
            <a:off x="4287306" y="1769798"/>
            <a:ext cx="569387" cy="276999"/>
          </a:xfrm>
          <a:prstGeom prst="rect">
            <a:avLst/>
          </a:prstGeom>
          <a:noFill/>
        </p:spPr>
        <p:txBody>
          <a:bodyPr wrap="none" rtlCol="0">
            <a:spAutoFit/>
          </a:bodyPr>
          <a:lstStyle/>
          <a:p>
            <a:r>
              <a:rPr lang="fr-FR" sz="1200" dirty="0"/>
              <a:t>-T (°C)</a:t>
            </a:r>
          </a:p>
        </p:txBody>
      </p:sp>
      <p:sp>
        <p:nvSpPr>
          <p:cNvPr id="31" name="ZoneTexte 30">
            <a:extLst>
              <a:ext uri="{FF2B5EF4-FFF2-40B4-BE49-F238E27FC236}">
                <a16:creationId xmlns:a16="http://schemas.microsoft.com/office/drawing/2014/main" id="{4C5EDDA3-16B0-08DA-F439-F1F71A33BE5F}"/>
              </a:ext>
            </a:extLst>
          </p:cNvPr>
          <p:cNvSpPr txBox="1"/>
          <p:nvPr/>
        </p:nvSpPr>
        <p:spPr>
          <a:xfrm>
            <a:off x="3691794" y="4480879"/>
            <a:ext cx="385762" cy="212007"/>
          </a:xfrm>
          <a:prstGeom prst="rect">
            <a:avLst/>
          </a:prstGeom>
          <a:noFill/>
        </p:spPr>
        <p:txBody>
          <a:bodyPr wrap="none" rtlCol="0">
            <a:spAutoFit/>
          </a:bodyPr>
          <a:lstStyle/>
          <a:p>
            <a:r>
              <a:rPr lang="fr-FR" sz="1200" dirty="0"/>
              <a:t>t(sec)</a:t>
            </a:r>
          </a:p>
        </p:txBody>
      </p:sp>
      <p:sp>
        <p:nvSpPr>
          <p:cNvPr id="32" name="ZoneTexte 31">
            <a:extLst>
              <a:ext uri="{FF2B5EF4-FFF2-40B4-BE49-F238E27FC236}">
                <a16:creationId xmlns:a16="http://schemas.microsoft.com/office/drawing/2014/main" id="{F1D8CCFD-515C-0158-2275-182072CDBDD6}"/>
              </a:ext>
            </a:extLst>
          </p:cNvPr>
          <p:cNvSpPr txBox="1"/>
          <p:nvPr/>
        </p:nvSpPr>
        <p:spPr>
          <a:xfrm>
            <a:off x="8080064" y="4490246"/>
            <a:ext cx="385762" cy="212007"/>
          </a:xfrm>
          <a:prstGeom prst="rect">
            <a:avLst/>
          </a:prstGeom>
          <a:noFill/>
        </p:spPr>
        <p:txBody>
          <a:bodyPr wrap="none" rtlCol="0">
            <a:spAutoFit/>
          </a:bodyPr>
          <a:lstStyle/>
          <a:p>
            <a:r>
              <a:rPr lang="fr-FR" sz="1200" dirty="0"/>
              <a:t>t(sec)</a:t>
            </a:r>
          </a:p>
        </p:txBody>
      </p:sp>
    </p:spTree>
    <p:extLst>
      <p:ext uri="{BB962C8B-B14F-4D97-AF65-F5344CB8AC3E}">
        <p14:creationId xmlns:p14="http://schemas.microsoft.com/office/powerpoint/2010/main" val="36843214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Modélisation</a:t>
            </a:r>
          </a:p>
        </p:txBody>
      </p:sp>
      <p:sp>
        <p:nvSpPr>
          <p:cNvPr id="2" name="ZoneTexte 1">
            <a:extLst>
              <a:ext uri="{FF2B5EF4-FFF2-40B4-BE49-F238E27FC236}">
                <a16:creationId xmlns:a16="http://schemas.microsoft.com/office/drawing/2014/main" id="{36EF2E08-46CF-9AF8-1BC5-D9A7C6EE62AB}"/>
              </a:ext>
            </a:extLst>
          </p:cNvPr>
          <p:cNvSpPr txBox="1"/>
          <p:nvPr/>
        </p:nvSpPr>
        <p:spPr>
          <a:xfrm>
            <a:off x="96982" y="434107"/>
            <a:ext cx="3815468" cy="369332"/>
          </a:xfrm>
          <a:prstGeom prst="rect">
            <a:avLst/>
          </a:prstGeom>
          <a:noFill/>
        </p:spPr>
        <p:txBody>
          <a:bodyPr wrap="none" rtlCol="0">
            <a:spAutoFit/>
          </a:bodyPr>
          <a:lstStyle/>
          <a:p>
            <a:r>
              <a:rPr lang="fr-FR" dirty="0">
                <a:latin typeface="Arial Nova Light" panose="020B0304020202020204" pitchFamily="34" charset="0"/>
              </a:rPr>
              <a:t>Analogie Electricité/Hémodynamique</a:t>
            </a:r>
          </a:p>
        </p:txBody>
      </p:sp>
      <mc:AlternateContent xmlns:mc="http://schemas.openxmlformats.org/markup-compatibility/2006" xmlns:a14="http://schemas.microsoft.com/office/drawing/2010/main">
        <mc:Choice Requires="a14">
          <p:graphicFrame>
            <p:nvGraphicFramePr>
              <p:cNvPr id="11" name="Tableau 11">
                <a:extLst>
                  <a:ext uri="{FF2B5EF4-FFF2-40B4-BE49-F238E27FC236}">
                    <a16:creationId xmlns:a16="http://schemas.microsoft.com/office/drawing/2014/main" id="{8AE62DB6-4AD1-F566-20D6-D8557E12E3E2}"/>
                  </a:ext>
                </a:extLst>
              </p:cNvPr>
              <p:cNvGraphicFramePr>
                <a:graphicFrameLocks noGrp="1"/>
              </p:cNvGraphicFramePr>
              <p:nvPr>
                <p:extLst>
                  <p:ext uri="{D42A27DB-BD31-4B8C-83A1-F6EECF244321}">
                    <p14:modId xmlns:p14="http://schemas.microsoft.com/office/powerpoint/2010/main" val="70096193"/>
                  </p:ext>
                </p:extLst>
              </p:nvPr>
            </p:nvGraphicFramePr>
            <p:xfrm>
              <a:off x="96982" y="1117599"/>
              <a:ext cx="8853056" cy="3223492"/>
            </p:xfrm>
            <a:graphic>
              <a:graphicData uri="http://schemas.openxmlformats.org/drawingml/2006/table">
                <a:tbl>
                  <a:tblPr firstRow="1">
                    <a:tableStyleId>{073A0DAA-6AF3-43AB-8588-CEC1D06C72B9}</a:tableStyleId>
                  </a:tblPr>
                  <a:tblGrid>
                    <a:gridCol w="2213264">
                      <a:extLst>
                        <a:ext uri="{9D8B030D-6E8A-4147-A177-3AD203B41FA5}">
                          <a16:colId xmlns:a16="http://schemas.microsoft.com/office/drawing/2014/main" val="1508152347"/>
                        </a:ext>
                      </a:extLst>
                    </a:gridCol>
                    <a:gridCol w="2213264">
                      <a:extLst>
                        <a:ext uri="{9D8B030D-6E8A-4147-A177-3AD203B41FA5}">
                          <a16:colId xmlns:a16="http://schemas.microsoft.com/office/drawing/2014/main" val="838893538"/>
                        </a:ext>
                      </a:extLst>
                    </a:gridCol>
                    <a:gridCol w="2213264">
                      <a:extLst>
                        <a:ext uri="{9D8B030D-6E8A-4147-A177-3AD203B41FA5}">
                          <a16:colId xmlns:a16="http://schemas.microsoft.com/office/drawing/2014/main" val="3168575524"/>
                        </a:ext>
                      </a:extLst>
                    </a:gridCol>
                    <a:gridCol w="2213264">
                      <a:extLst>
                        <a:ext uri="{9D8B030D-6E8A-4147-A177-3AD203B41FA5}">
                          <a16:colId xmlns:a16="http://schemas.microsoft.com/office/drawing/2014/main" val="761220584"/>
                        </a:ext>
                      </a:extLst>
                    </a:gridCol>
                  </a:tblGrid>
                  <a:tr h="501949">
                    <a:tc gridSpan="2">
                      <a:txBody>
                        <a:bodyPr/>
                        <a:lstStyle/>
                        <a:p>
                          <a:pPr algn="ctr"/>
                          <a:r>
                            <a:rPr lang="fr-FR" sz="1800" dirty="0">
                              <a:latin typeface="Arial Nova Light" panose="020B0304020202020204" pitchFamily="34" charset="0"/>
                            </a:rPr>
                            <a:t>Hémodynamique</a:t>
                          </a:r>
                        </a:p>
                      </a:txBody>
                      <a:tcPr>
                        <a:solidFill>
                          <a:schemeClr val="bg2">
                            <a:lumMod val="90000"/>
                          </a:schemeClr>
                        </a:solidFill>
                      </a:tcPr>
                    </a:tc>
                    <a:tc hMerge="1">
                      <a:txBody>
                        <a:bodyPr/>
                        <a:lstStyle/>
                        <a:p>
                          <a:endParaRPr lang="fr-FR" dirty="0"/>
                        </a:p>
                      </a:txBody>
                      <a:tcPr>
                        <a:solidFill>
                          <a:schemeClr val="bg2">
                            <a:lumMod val="90000"/>
                          </a:schemeClr>
                        </a:solidFill>
                      </a:tcPr>
                    </a:tc>
                    <a:tc gridSpan="2">
                      <a:txBody>
                        <a:bodyPr/>
                        <a:lstStyle/>
                        <a:p>
                          <a:pPr algn="ctr"/>
                          <a:r>
                            <a:rPr lang="fr-FR" sz="1800" dirty="0">
                              <a:latin typeface="Arial Nova Light" panose="020B0304020202020204" pitchFamily="34" charset="0"/>
                            </a:rPr>
                            <a:t>Electrique</a:t>
                          </a:r>
                        </a:p>
                      </a:txBody>
                      <a:tcPr>
                        <a:solidFill>
                          <a:schemeClr val="bg2">
                            <a:lumMod val="90000"/>
                          </a:schemeClr>
                        </a:solidFill>
                      </a:tcPr>
                    </a:tc>
                    <a:tc hMerge="1">
                      <a:txBody>
                        <a:bodyPr/>
                        <a:lstStyle/>
                        <a:p>
                          <a:endParaRPr lang="fr-FR" dirty="0"/>
                        </a:p>
                      </a:txBody>
                      <a:tcPr>
                        <a:solidFill>
                          <a:schemeClr val="bg2">
                            <a:lumMod val="90000"/>
                          </a:schemeClr>
                        </a:solidFill>
                      </a:tcPr>
                    </a:tc>
                    <a:extLst>
                      <a:ext uri="{0D108BD9-81ED-4DB2-BD59-A6C34878D82A}">
                        <a16:rowId xmlns:a16="http://schemas.microsoft.com/office/drawing/2014/main" val="2508913820"/>
                      </a:ext>
                    </a:extLst>
                  </a:tr>
                  <a:tr h="508921">
                    <a:tc gridSpan="2">
                      <a:txBody>
                        <a:bodyPr/>
                        <a:lstStyle/>
                        <a:p>
                          <a:pPr algn="ctr"/>
                          <a:r>
                            <a:rPr lang="fr-FR" sz="1800" dirty="0">
                              <a:latin typeface="Arial Nova Light" panose="020B0304020202020204" pitchFamily="34" charset="0"/>
                            </a:rPr>
                            <a:t>Débit volumique Q</a:t>
                          </a:r>
                        </a:p>
                      </a:txBody>
                      <a:tcPr>
                        <a:solidFill>
                          <a:schemeClr val="bg2">
                            <a:lumMod val="90000"/>
                          </a:schemeClr>
                        </a:solidFill>
                      </a:tcPr>
                    </a:tc>
                    <a:tc hMerge="1">
                      <a:txBody>
                        <a:bodyPr/>
                        <a:lstStyle/>
                        <a:p>
                          <a:endParaRPr lang="fr-FR" dirty="0"/>
                        </a:p>
                      </a:txBody>
                      <a:tcPr>
                        <a:solidFill>
                          <a:schemeClr val="bg2">
                            <a:lumMod val="90000"/>
                          </a:schemeClr>
                        </a:solidFill>
                      </a:tcPr>
                    </a:tc>
                    <a:tc gridSpan="2">
                      <a:txBody>
                        <a:bodyPr/>
                        <a:lstStyle/>
                        <a:p>
                          <a:pPr algn="ctr"/>
                          <a:r>
                            <a:rPr lang="fr-FR" sz="1800" dirty="0">
                              <a:latin typeface="Arial Nova Light" panose="020B0304020202020204" pitchFamily="34" charset="0"/>
                            </a:rPr>
                            <a:t>Courant I</a:t>
                          </a:r>
                        </a:p>
                      </a:txBody>
                      <a:tcPr>
                        <a:solidFill>
                          <a:schemeClr val="bg2">
                            <a:lumMod val="90000"/>
                          </a:schemeClr>
                        </a:solidFill>
                      </a:tcPr>
                    </a:tc>
                    <a:tc hMerge="1">
                      <a:txBody>
                        <a:bodyPr/>
                        <a:lstStyle/>
                        <a:p>
                          <a:endParaRPr lang="fr-FR" dirty="0"/>
                        </a:p>
                      </a:txBody>
                      <a:tcPr>
                        <a:solidFill>
                          <a:schemeClr val="bg2">
                            <a:lumMod val="90000"/>
                          </a:schemeClr>
                        </a:solidFill>
                      </a:tcPr>
                    </a:tc>
                    <a:extLst>
                      <a:ext uri="{0D108BD9-81ED-4DB2-BD59-A6C34878D82A}">
                        <a16:rowId xmlns:a16="http://schemas.microsoft.com/office/drawing/2014/main" val="1607356665"/>
                      </a:ext>
                    </a:extLst>
                  </a:tr>
                  <a:tr h="508921">
                    <a:tc gridSpan="2">
                      <a:txBody>
                        <a:bodyPr/>
                        <a:lstStyle/>
                        <a:p>
                          <a:pPr algn="ctr"/>
                          <a:r>
                            <a:rPr lang="fr-FR" sz="1800" dirty="0">
                              <a:latin typeface="Arial Nova Light" panose="020B0304020202020204" pitchFamily="34" charset="0"/>
                            </a:rPr>
                            <a:t>Resistance artérielle </a:t>
                          </a:r>
                          <a:r>
                            <a:rPr lang="fr-FR" sz="1800" dirty="0" err="1">
                              <a:latin typeface="Arial Nova Light" panose="020B0304020202020204" pitchFamily="34" charset="0"/>
                            </a:rPr>
                            <a:t>Rc</a:t>
                          </a:r>
                          <a:endParaRPr lang="fr-FR" sz="1800" dirty="0">
                            <a:latin typeface="Arial Nova Light" panose="020B0304020202020204" pitchFamily="34" charset="0"/>
                          </a:endParaRPr>
                        </a:p>
                      </a:txBody>
                      <a:tcPr>
                        <a:solidFill>
                          <a:schemeClr val="bg2">
                            <a:lumMod val="90000"/>
                          </a:schemeClr>
                        </a:solidFill>
                      </a:tcPr>
                    </a:tc>
                    <a:tc hMerge="1">
                      <a:txBody>
                        <a:bodyPr/>
                        <a:lstStyle/>
                        <a:p>
                          <a:endParaRPr lang="fr-FR"/>
                        </a:p>
                      </a:txBody>
                      <a:tcPr/>
                    </a:tc>
                    <a:tc gridSpan="2">
                      <a:txBody>
                        <a:bodyPr/>
                        <a:lstStyle/>
                        <a:p>
                          <a:pPr algn="ctr"/>
                          <a:r>
                            <a:rPr lang="fr-FR" sz="1800" dirty="0">
                              <a:latin typeface="Arial Nova Light" panose="020B0304020202020204" pitchFamily="34" charset="0"/>
                            </a:rPr>
                            <a:t>Résistance R</a:t>
                          </a:r>
                        </a:p>
                      </a:txBody>
                      <a:tcPr>
                        <a:solidFill>
                          <a:schemeClr val="bg2">
                            <a:lumMod val="90000"/>
                          </a:schemeClr>
                        </a:solidFill>
                      </a:tcPr>
                    </a:tc>
                    <a:tc hMerge="1">
                      <a:txBody>
                        <a:bodyPr/>
                        <a:lstStyle/>
                        <a:p>
                          <a:endParaRPr lang="fr-FR"/>
                        </a:p>
                      </a:txBody>
                      <a:tcPr/>
                    </a:tc>
                    <a:extLst>
                      <a:ext uri="{0D108BD9-81ED-4DB2-BD59-A6C34878D82A}">
                        <a16:rowId xmlns:a16="http://schemas.microsoft.com/office/drawing/2014/main" val="1893588917"/>
                      </a:ext>
                    </a:extLst>
                  </a:tr>
                  <a:tr h="508921">
                    <a:tc>
                      <a:txBody>
                        <a:bodyPr/>
                        <a:lstStyle/>
                        <a:p>
                          <a:pPr algn="ctr"/>
                          <a:r>
                            <a:rPr lang="fr-FR" sz="1800" dirty="0">
                              <a:latin typeface="Arial Nova Light" panose="020B0304020202020204" pitchFamily="34" charset="0"/>
                            </a:rPr>
                            <a:t>Pression P</a:t>
                          </a:r>
                        </a:p>
                      </a:txBody>
                      <a:tcPr>
                        <a:solidFill>
                          <a:schemeClr val="bg2">
                            <a:lumMod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ea typeface="Cambria Math" panose="02040503050406030204" pitchFamily="18" charset="0"/>
                                  </a:rPr>
                                  <m:t>∆</m:t>
                                </m:r>
                                <m:r>
                                  <a:rPr lang="fr-FR" sz="1800" b="0" i="1" smtClean="0">
                                    <a:latin typeface="Cambria Math" panose="02040503050406030204" pitchFamily="18" charset="0"/>
                                  </a:rPr>
                                  <m:t>𝑃</m:t>
                                </m:r>
                                <m:r>
                                  <a:rPr lang="fr-FR" sz="1800" b="0" i="1" smtClean="0">
                                    <a:latin typeface="Cambria Math" panose="02040503050406030204" pitchFamily="18" charset="0"/>
                                  </a:rPr>
                                  <m:t>=</m:t>
                                </m:r>
                                <m:r>
                                  <a:rPr lang="fr-FR" sz="1800" b="0" i="1" smtClean="0">
                                    <a:latin typeface="Cambria Math" panose="02040503050406030204" pitchFamily="18" charset="0"/>
                                  </a:rPr>
                                  <m:t>𝑄</m:t>
                                </m:r>
                                <m:r>
                                  <a:rPr lang="fr-FR" sz="1800" b="0" i="1" smtClean="0">
                                    <a:latin typeface="Cambria Math" panose="02040503050406030204" pitchFamily="18" charset="0"/>
                                  </a:rPr>
                                  <m:t>.</m:t>
                                </m:r>
                                <m:r>
                                  <a:rPr lang="fr-FR" sz="1800" b="0" i="1" smtClean="0">
                                    <a:latin typeface="Cambria Math" panose="02040503050406030204" pitchFamily="18" charset="0"/>
                                  </a:rPr>
                                  <m:t>𝑅𝑐</m:t>
                                </m:r>
                              </m:oMath>
                            </m:oMathPara>
                          </a14:m>
                          <a:endParaRPr lang="fr-FR" sz="1800" dirty="0">
                            <a:latin typeface="Arial Nova Light" panose="020B0304020202020204" pitchFamily="34" charset="0"/>
                          </a:endParaRPr>
                        </a:p>
                      </a:txBody>
                      <a:tcPr>
                        <a:solidFill>
                          <a:schemeClr val="bg2">
                            <a:lumMod val="90000"/>
                          </a:schemeClr>
                        </a:solidFill>
                      </a:tcPr>
                    </a:tc>
                    <a:tc>
                      <a:txBody>
                        <a:bodyPr/>
                        <a:lstStyle/>
                        <a:p>
                          <a:pPr algn="ctr"/>
                          <a:r>
                            <a:rPr lang="fr-FR" sz="1800" dirty="0">
                              <a:latin typeface="Arial Nova Light" panose="020B0304020202020204" pitchFamily="34" charset="0"/>
                            </a:rPr>
                            <a:t>Tension U</a:t>
                          </a:r>
                        </a:p>
                      </a:txBody>
                      <a:tcPr>
                        <a:solidFill>
                          <a:schemeClr val="bg2">
                            <a:lumMod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rPr>
                                  <m:t>𝑈</m:t>
                                </m:r>
                                <m:r>
                                  <a:rPr lang="fr-FR" sz="1800" b="0" i="1" smtClean="0">
                                    <a:latin typeface="Cambria Math" panose="02040503050406030204" pitchFamily="18" charset="0"/>
                                  </a:rPr>
                                  <m:t>=</m:t>
                                </m:r>
                                <m:r>
                                  <a:rPr lang="fr-FR" sz="1800" b="0" i="1" smtClean="0">
                                    <a:latin typeface="Cambria Math" panose="02040503050406030204" pitchFamily="18" charset="0"/>
                                  </a:rPr>
                                  <m:t>𝑅</m:t>
                                </m:r>
                                <m:r>
                                  <a:rPr lang="fr-FR" sz="1800" b="0" i="1" smtClean="0">
                                    <a:latin typeface="Cambria Math" panose="02040503050406030204" pitchFamily="18" charset="0"/>
                                  </a:rPr>
                                  <m:t>∗</m:t>
                                </m:r>
                                <m:r>
                                  <a:rPr lang="fr-FR" sz="1800" b="0" i="1" smtClean="0">
                                    <a:latin typeface="Cambria Math" panose="02040503050406030204" pitchFamily="18" charset="0"/>
                                  </a:rPr>
                                  <m:t>𝐼</m:t>
                                </m:r>
                                <m:r>
                                  <a:rPr lang="fr-FR" sz="1800" b="0" i="1" smtClean="0">
                                    <a:latin typeface="Cambria Math" panose="02040503050406030204" pitchFamily="18" charset="0"/>
                                  </a:rPr>
                                  <m:t> </m:t>
                                </m:r>
                              </m:oMath>
                            </m:oMathPara>
                          </a14:m>
                          <a:endParaRPr lang="fr-FR" sz="1800" dirty="0">
                            <a:latin typeface="Arial Nova Light" panose="020B0304020202020204" pitchFamily="34" charset="0"/>
                          </a:endParaRPr>
                        </a:p>
                      </a:txBody>
                      <a:tcPr>
                        <a:solidFill>
                          <a:schemeClr val="bg2">
                            <a:lumMod val="90000"/>
                          </a:schemeClr>
                        </a:solidFill>
                      </a:tcPr>
                    </a:tc>
                    <a:extLst>
                      <a:ext uri="{0D108BD9-81ED-4DB2-BD59-A6C34878D82A}">
                        <a16:rowId xmlns:a16="http://schemas.microsoft.com/office/drawing/2014/main" val="1560052676"/>
                      </a:ext>
                    </a:extLst>
                  </a:tr>
                  <a:tr h="1194780">
                    <a:tc>
                      <a:txBody>
                        <a:bodyPr/>
                        <a:lstStyle/>
                        <a:p>
                          <a:pPr algn="ctr"/>
                          <a:r>
                            <a:rPr lang="fr-FR" sz="1800" dirty="0">
                              <a:latin typeface="Arial Nova Light" panose="020B0304020202020204" pitchFamily="34" charset="0"/>
                            </a:rPr>
                            <a:t>Compliance artérielle Cc</a:t>
                          </a:r>
                        </a:p>
                      </a:txBody>
                      <a:tcPr>
                        <a:solidFill>
                          <a:schemeClr val="bg2">
                            <a:lumMod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rPr>
                                  <m:t>𝐶𝑐</m:t>
                                </m:r>
                                <m:r>
                                  <a:rPr lang="fr-FR" sz="1800" b="0" i="1" smtClean="0">
                                    <a:latin typeface="Cambria Math" panose="02040503050406030204" pitchFamily="18" charset="0"/>
                                  </a:rPr>
                                  <m:t>.</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𝑑𝑃</m:t>
                                    </m:r>
                                  </m:num>
                                  <m:den>
                                    <m:r>
                                      <a:rPr lang="fr-FR" sz="1800" b="0" i="1" smtClean="0">
                                        <a:latin typeface="Cambria Math" panose="02040503050406030204" pitchFamily="18" charset="0"/>
                                      </a:rPr>
                                      <m:t>𝑑𝑡</m:t>
                                    </m:r>
                                  </m:den>
                                </m:f>
                                <m:r>
                                  <a:rPr lang="fr-FR" sz="1800" b="0" i="1" smtClean="0">
                                    <a:latin typeface="Cambria Math" panose="02040503050406030204" pitchFamily="18" charset="0"/>
                                  </a:rPr>
                                  <m:t>=</m:t>
                                </m:r>
                                <m:r>
                                  <a:rPr lang="fr-FR" sz="1800" b="0" i="1" smtClean="0">
                                    <a:latin typeface="Cambria Math" panose="02040503050406030204" pitchFamily="18" charset="0"/>
                                  </a:rPr>
                                  <m:t>𝑄</m:t>
                                </m:r>
                                <m:r>
                                  <a:rPr lang="fr-FR" sz="1800" b="0" i="0" smtClean="0">
                                    <a:latin typeface="Cambria Math" panose="02040503050406030204" pitchFamily="18" charset="0"/>
                                  </a:rPr>
                                  <m:t> </m:t>
                                </m:r>
                              </m:oMath>
                            </m:oMathPara>
                          </a14:m>
                          <a:endParaRPr lang="fr-FR" sz="1800" b="0" i="0" dirty="0">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r>
                                  <m:rPr>
                                    <m:sty m:val="p"/>
                                  </m:rPr>
                                  <a:rPr lang="fr-FR" sz="1800" b="0" i="0" smtClean="0">
                                    <a:latin typeface="Cambria Math" panose="02040503050406030204" pitchFamily="18" charset="0"/>
                                  </a:rPr>
                                  <m:t>ou</m:t>
                                </m:r>
                                <m:r>
                                  <a:rPr lang="fr-FR" sz="1800" b="0" i="1" smtClean="0">
                                    <a:latin typeface="Cambria Math" panose="02040503050406030204" pitchFamily="18" charset="0"/>
                                  </a:rPr>
                                  <m:t> </m:t>
                                </m:r>
                                <m:r>
                                  <a:rPr lang="fr-FR" sz="1800" b="0" i="1" smtClean="0">
                                    <a:latin typeface="Cambria Math" panose="02040503050406030204" pitchFamily="18" charset="0"/>
                                    <a:sym typeface="Wingdings" panose="05000000000000000000" pitchFamily="2" charset="2"/>
                                  </a:rPr>
                                  <m:t>𝐶𝑒</m:t>
                                </m:r>
                                <m:r>
                                  <a:rPr lang="fr-FR" sz="1800" b="0" i="1" smtClean="0">
                                    <a:latin typeface="Cambria Math" panose="02040503050406030204" pitchFamily="18" charset="0"/>
                                    <a:sym typeface="Wingdings" panose="05000000000000000000" pitchFamily="2" charset="2"/>
                                  </a:rPr>
                                  <m:t>=</m:t>
                                </m:r>
                                <m:f>
                                  <m:fPr>
                                    <m:ctrlPr>
                                      <a:rPr lang="fr-FR" sz="1800" b="0" i="1" smtClean="0">
                                        <a:latin typeface="Cambria Math" panose="02040503050406030204" pitchFamily="18" charset="0"/>
                                        <a:sym typeface="Wingdings" panose="05000000000000000000" pitchFamily="2" charset="2"/>
                                      </a:rPr>
                                    </m:ctrlPr>
                                  </m:fPr>
                                  <m:num>
                                    <m:r>
                                      <a:rPr lang="fr-FR" sz="1800" b="0" i="1" smtClean="0">
                                        <a:latin typeface="Cambria Math" panose="02040503050406030204" pitchFamily="18" charset="0"/>
                                        <a:sym typeface="Wingdings" panose="05000000000000000000" pitchFamily="2" charset="2"/>
                                      </a:rPr>
                                      <m:t>𝑑𝑉</m:t>
                                    </m:r>
                                  </m:num>
                                  <m:den>
                                    <m:r>
                                      <a:rPr lang="fr-FR" sz="1800" b="0" i="1" smtClean="0">
                                        <a:latin typeface="Cambria Math" panose="02040503050406030204" pitchFamily="18" charset="0"/>
                                        <a:sym typeface="Wingdings" panose="05000000000000000000" pitchFamily="2" charset="2"/>
                                      </a:rPr>
                                      <m:t>𝑑𝑡</m:t>
                                    </m:r>
                                  </m:den>
                                </m:f>
                              </m:oMath>
                            </m:oMathPara>
                          </a14:m>
                          <a:endParaRPr lang="fr-FR" sz="1800" dirty="0">
                            <a:latin typeface="Arial Nova Light" panose="020B0304020202020204" pitchFamily="34" charset="0"/>
                          </a:endParaRPr>
                        </a:p>
                      </a:txBody>
                      <a:tcPr>
                        <a:solidFill>
                          <a:schemeClr val="bg2">
                            <a:lumMod val="90000"/>
                          </a:schemeClr>
                        </a:solidFill>
                      </a:tcPr>
                    </a:tc>
                    <a:tc>
                      <a:txBody>
                        <a:bodyPr/>
                        <a:lstStyle/>
                        <a:p>
                          <a:pPr algn="ctr"/>
                          <a:r>
                            <a:rPr lang="fr-FR" sz="1800" dirty="0">
                              <a:latin typeface="Arial Nova Light" panose="020B0304020202020204" pitchFamily="34" charset="0"/>
                            </a:rPr>
                            <a:t>Capacité C</a:t>
                          </a:r>
                        </a:p>
                      </a:txBody>
                      <a:tcPr>
                        <a:solidFill>
                          <a:schemeClr val="bg2">
                            <a:lumMod val="90000"/>
                          </a:schemeClr>
                        </a:solidFill>
                      </a:tcPr>
                    </a:tc>
                    <a:tc>
                      <a:txBody>
                        <a:bodyPr/>
                        <a:lstStyle/>
                        <a:p>
                          <a:pPr algn="ctr"/>
                          <a14:m>
                            <m:oMathPara xmlns:m="http://schemas.openxmlformats.org/officeDocument/2006/math">
                              <m:oMathParaPr>
                                <m:jc m:val="centerGroup"/>
                              </m:oMathParaPr>
                              <m:oMath xmlns:m="http://schemas.openxmlformats.org/officeDocument/2006/math">
                                <m:r>
                                  <a:rPr lang="fr-FR" sz="1800" b="0" i="1" smtClean="0">
                                    <a:latin typeface="Cambria Math" panose="02040503050406030204" pitchFamily="18" charset="0"/>
                                  </a:rPr>
                                  <m:t>𝐶</m:t>
                                </m:r>
                                <m:r>
                                  <a:rPr lang="fr-FR" sz="1800" b="0" i="1" smtClean="0">
                                    <a:latin typeface="Cambria Math" panose="02040503050406030204" pitchFamily="18" charset="0"/>
                                  </a:rPr>
                                  <m:t>.</m:t>
                                </m:r>
                                <m:f>
                                  <m:fPr>
                                    <m:ctrlPr>
                                      <a:rPr lang="fr-FR" sz="1800" b="0" i="1" smtClean="0">
                                        <a:latin typeface="Cambria Math" panose="02040503050406030204" pitchFamily="18" charset="0"/>
                                      </a:rPr>
                                    </m:ctrlPr>
                                  </m:fPr>
                                  <m:num>
                                    <m:r>
                                      <a:rPr lang="fr-FR" sz="1800" b="0" i="1" smtClean="0">
                                        <a:latin typeface="Cambria Math" panose="02040503050406030204" pitchFamily="18" charset="0"/>
                                      </a:rPr>
                                      <m:t>𝑑𝑈</m:t>
                                    </m:r>
                                  </m:num>
                                  <m:den>
                                    <m:r>
                                      <a:rPr lang="fr-FR" sz="1800" b="0" i="1" smtClean="0">
                                        <a:latin typeface="Cambria Math" panose="02040503050406030204" pitchFamily="18" charset="0"/>
                                      </a:rPr>
                                      <m:t>𝑑𝑡</m:t>
                                    </m:r>
                                  </m:den>
                                </m:f>
                                <m:r>
                                  <a:rPr lang="fr-FR" sz="1800" b="0" i="1" smtClean="0">
                                    <a:latin typeface="Cambria Math" panose="02040503050406030204" pitchFamily="18" charset="0"/>
                                  </a:rPr>
                                  <m:t>=</m:t>
                                </m:r>
                                <m:r>
                                  <m:rPr>
                                    <m:sty m:val="p"/>
                                  </m:rPr>
                                  <a:rPr lang="fr-FR" sz="1800" b="0" i="0" smtClean="0">
                                    <a:latin typeface="Cambria Math" panose="02040503050406030204" pitchFamily="18" charset="0"/>
                                  </a:rPr>
                                  <m:t>I</m:t>
                                </m:r>
                              </m:oMath>
                            </m:oMathPara>
                          </a14:m>
                          <a:endParaRPr lang="fr-FR" sz="1800" b="0" dirty="0">
                            <a:latin typeface="Arial Nova Light" panose="020B0304020202020204" pitchFamily="34" charset="0"/>
                          </a:endParaRPr>
                        </a:p>
                      </a:txBody>
                      <a:tcPr>
                        <a:solidFill>
                          <a:schemeClr val="bg2">
                            <a:lumMod val="90000"/>
                          </a:schemeClr>
                        </a:solidFill>
                      </a:tcPr>
                    </a:tc>
                    <a:extLst>
                      <a:ext uri="{0D108BD9-81ED-4DB2-BD59-A6C34878D82A}">
                        <a16:rowId xmlns:a16="http://schemas.microsoft.com/office/drawing/2014/main" val="1103664050"/>
                      </a:ext>
                    </a:extLst>
                  </a:tr>
                </a:tbl>
              </a:graphicData>
            </a:graphic>
          </p:graphicFrame>
        </mc:Choice>
        <mc:Fallback xmlns="">
          <p:graphicFrame>
            <p:nvGraphicFramePr>
              <p:cNvPr id="11" name="Tableau 11">
                <a:extLst>
                  <a:ext uri="{FF2B5EF4-FFF2-40B4-BE49-F238E27FC236}">
                    <a16:creationId xmlns:a16="http://schemas.microsoft.com/office/drawing/2014/main" id="{8AE62DB6-4AD1-F566-20D6-D8557E12E3E2}"/>
                  </a:ext>
                </a:extLst>
              </p:cNvPr>
              <p:cNvGraphicFramePr>
                <a:graphicFrameLocks noGrp="1"/>
              </p:cNvGraphicFramePr>
              <p:nvPr>
                <p:extLst>
                  <p:ext uri="{D42A27DB-BD31-4B8C-83A1-F6EECF244321}">
                    <p14:modId xmlns:p14="http://schemas.microsoft.com/office/powerpoint/2010/main" val="70096193"/>
                  </p:ext>
                </p:extLst>
              </p:nvPr>
            </p:nvGraphicFramePr>
            <p:xfrm>
              <a:off x="96982" y="1117599"/>
              <a:ext cx="8853056" cy="3223492"/>
            </p:xfrm>
            <a:graphic>
              <a:graphicData uri="http://schemas.openxmlformats.org/drawingml/2006/table">
                <a:tbl>
                  <a:tblPr firstRow="1">
                    <a:tableStyleId>{073A0DAA-6AF3-43AB-8588-CEC1D06C72B9}</a:tableStyleId>
                  </a:tblPr>
                  <a:tblGrid>
                    <a:gridCol w="2213264">
                      <a:extLst>
                        <a:ext uri="{9D8B030D-6E8A-4147-A177-3AD203B41FA5}">
                          <a16:colId xmlns:a16="http://schemas.microsoft.com/office/drawing/2014/main" val="1508152347"/>
                        </a:ext>
                      </a:extLst>
                    </a:gridCol>
                    <a:gridCol w="2213264">
                      <a:extLst>
                        <a:ext uri="{9D8B030D-6E8A-4147-A177-3AD203B41FA5}">
                          <a16:colId xmlns:a16="http://schemas.microsoft.com/office/drawing/2014/main" val="838893538"/>
                        </a:ext>
                      </a:extLst>
                    </a:gridCol>
                    <a:gridCol w="2213264">
                      <a:extLst>
                        <a:ext uri="{9D8B030D-6E8A-4147-A177-3AD203B41FA5}">
                          <a16:colId xmlns:a16="http://schemas.microsoft.com/office/drawing/2014/main" val="3168575524"/>
                        </a:ext>
                      </a:extLst>
                    </a:gridCol>
                    <a:gridCol w="2213264">
                      <a:extLst>
                        <a:ext uri="{9D8B030D-6E8A-4147-A177-3AD203B41FA5}">
                          <a16:colId xmlns:a16="http://schemas.microsoft.com/office/drawing/2014/main" val="761220584"/>
                        </a:ext>
                      </a:extLst>
                    </a:gridCol>
                  </a:tblGrid>
                  <a:tr h="501949">
                    <a:tc gridSpan="2">
                      <a:txBody>
                        <a:bodyPr/>
                        <a:lstStyle/>
                        <a:p>
                          <a:pPr algn="ctr"/>
                          <a:r>
                            <a:rPr lang="fr-FR" sz="1800" dirty="0">
                              <a:latin typeface="Arial Nova Light" panose="020B0304020202020204" pitchFamily="34" charset="0"/>
                            </a:rPr>
                            <a:t>Hémodynamique</a:t>
                          </a:r>
                        </a:p>
                      </a:txBody>
                      <a:tcPr>
                        <a:solidFill>
                          <a:schemeClr val="bg2">
                            <a:lumMod val="90000"/>
                          </a:schemeClr>
                        </a:solidFill>
                      </a:tcPr>
                    </a:tc>
                    <a:tc hMerge="1">
                      <a:txBody>
                        <a:bodyPr/>
                        <a:lstStyle/>
                        <a:p>
                          <a:endParaRPr lang="fr-FR" dirty="0"/>
                        </a:p>
                      </a:txBody>
                      <a:tcPr>
                        <a:solidFill>
                          <a:schemeClr val="bg2">
                            <a:lumMod val="90000"/>
                          </a:schemeClr>
                        </a:solidFill>
                      </a:tcPr>
                    </a:tc>
                    <a:tc gridSpan="2">
                      <a:txBody>
                        <a:bodyPr/>
                        <a:lstStyle/>
                        <a:p>
                          <a:pPr algn="ctr"/>
                          <a:r>
                            <a:rPr lang="fr-FR" sz="1800" dirty="0">
                              <a:latin typeface="Arial Nova Light" panose="020B0304020202020204" pitchFamily="34" charset="0"/>
                            </a:rPr>
                            <a:t>Electrique</a:t>
                          </a:r>
                        </a:p>
                      </a:txBody>
                      <a:tcPr>
                        <a:solidFill>
                          <a:schemeClr val="bg2">
                            <a:lumMod val="90000"/>
                          </a:schemeClr>
                        </a:solidFill>
                      </a:tcPr>
                    </a:tc>
                    <a:tc hMerge="1">
                      <a:txBody>
                        <a:bodyPr/>
                        <a:lstStyle/>
                        <a:p>
                          <a:endParaRPr lang="fr-FR" dirty="0"/>
                        </a:p>
                      </a:txBody>
                      <a:tcPr>
                        <a:solidFill>
                          <a:schemeClr val="bg2">
                            <a:lumMod val="90000"/>
                          </a:schemeClr>
                        </a:solidFill>
                      </a:tcPr>
                    </a:tc>
                    <a:extLst>
                      <a:ext uri="{0D108BD9-81ED-4DB2-BD59-A6C34878D82A}">
                        <a16:rowId xmlns:a16="http://schemas.microsoft.com/office/drawing/2014/main" val="2508913820"/>
                      </a:ext>
                    </a:extLst>
                  </a:tr>
                  <a:tr h="508921">
                    <a:tc gridSpan="2">
                      <a:txBody>
                        <a:bodyPr/>
                        <a:lstStyle/>
                        <a:p>
                          <a:pPr algn="ctr"/>
                          <a:r>
                            <a:rPr lang="fr-FR" sz="1800" dirty="0">
                              <a:latin typeface="Arial Nova Light" panose="020B0304020202020204" pitchFamily="34" charset="0"/>
                            </a:rPr>
                            <a:t>Débit volumique Q</a:t>
                          </a:r>
                        </a:p>
                      </a:txBody>
                      <a:tcPr>
                        <a:solidFill>
                          <a:schemeClr val="bg2">
                            <a:lumMod val="90000"/>
                          </a:schemeClr>
                        </a:solidFill>
                      </a:tcPr>
                    </a:tc>
                    <a:tc hMerge="1">
                      <a:txBody>
                        <a:bodyPr/>
                        <a:lstStyle/>
                        <a:p>
                          <a:endParaRPr lang="fr-FR" dirty="0"/>
                        </a:p>
                      </a:txBody>
                      <a:tcPr>
                        <a:solidFill>
                          <a:schemeClr val="bg2">
                            <a:lumMod val="90000"/>
                          </a:schemeClr>
                        </a:solidFill>
                      </a:tcPr>
                    </a:tc>
                    <a:tc gridSpan="2">
                      <a:txBody>
                        <a:bodyPr/>
                        <a:lstStyle/>
                        <a:p>
                          <a:pPr algn="ctr"/>
                          <a:r>
                            <a:rPr lang="fr-FR" sz="1800" dirty="0">
                              <a:latin typeface="Arial Nova Light" panose="020B0304020202020204" pitchFamily="34" charset="0"/>
                            </a:rPr>
                            <a:t>Courant I</a:t>
                          </a:r>
                        </a:p>
                      </a:txBody>
                      <a:tcPr>
                        <a:solidFill>
                          <a:schemeClr val="bg2">
                            <a:lumMod val="90000"/>
                          </a:schemeClr>
                        </a:solidFill>
                      </a:tcPr>
                    </a:tc>
                    <a:tc hMerge="1">
                      <a:txBody>
                        <a:bodyPr/>
                        <a:lstStyle/>
                        <a:p>
                          <a:endParaRPr lang="fr-FR" dirty="0"/>
                        </a:p>
                      </a:txBody>
                      <a:tcPr>
                        <a:solidFill>
                          <a:schemeClr val="bg2">
                            <a:lumMod val="90000"/>
                          </a:schemeClr>
                        </a:solidFill>
                      </a:tcPr>
                    </a:tc>
                    <a:extLst>
                      <a:ext uri="{0D108BD9-81ED-4DB2-BD59-A6C34878D82A}">
                        <a16:rowId xmlns:a16="http://schemas.microsoft.com/office/drawing/2014/main" val="1607356665"/>
                      </a:ext>
                    </a:extLst>
                  </a:tr>
                  <a:tr h="508921">
                    <a:tc gridSpan="2">
                      <a:txBody>
                        <a:bodyPr/>
                        <a:lstStyle/>
                        <a:p>
                          <a:pPr algn="ctr"/>
                          <a:r>
                            <a:rPr lang="fr-FR" sz="1800" dirty="0">
                              <a:latin typeface="Arial Nova Light" panose="020B0304020202020204" pitchFamily="34" charset="0"/>
                            </a:rPr>
                            <a:t>Resistance artérielle </a:t>
                          </a:r>
                          <a:r>
                            <a:rPr lang="fr-FR" sz="1800" dirty="0" err="1">
                              <a:latin typeface="Arial Nova Light" panose="020B0304020202020204" pitchFamily="34" charset="0"/>
                            </a:rPr>
                            <a:t>Rc</a:t>
                          </a:r>
                          <a:endParaRPr lang="fr-FR" sz="1800" dirty="0">
                            <a:latin typeface="Arial Nova Light" panose="020B0304020202020204" pitchFamily="34" charset="0"/>
                          </a:endParaRPr>
                        </a:p>
                      </a:txBody>
                      <a:tcPr>
                        <a:solidFill>
                          <a:schemeClr val="bg2">
                            <a:lumMod val="90000"/>
                          </a:schemeClr>
                        </a:solidFill>
                      </a:tcPr>
                    </a:tc>
                    <a:tc hMerge="1">
                      <a:txBody>
                        <a:bodyPr/>
                        <a:lstStyle/>
                        <a:p>
                          <a:endParaRPr lang="fr-FR"/>
                        </a:p>
                      </a:txBody>
                      <a:tcPr/>
                    </a:tc>
                    <a:tc gridSpan="2">
                      <a:txBody>
                        <a:bodyPr/>
                        <a:lstStyle/>
                        <a:p>
                          <a:pPr algn="ctr"/>
                          <a:r>
                            <a:rPr lang="fr-FR" sz="1800" dirty="0">
                              <a:latin typeface="Arial Nova Light" panose="020B0304020202020204" pitchFamily="34" charset="0"/>
                            </a:rPr>
                            <a:t>Résistance R</a:t>
                          </a:r>
                        </a:p>
                      </a:txBody>
                      <a:tcPr>
                        <a:solidFill>
                          <a:schemeClr val="bg2">
                            <a:lumMod val="90000"/>
                          </a:schemeClr>
                        </a:solidFill>
                      </a:tcPr>
                    </a:tc>
                    <a:tc hMerge="1">
                      <a:txBody>
                        <a:bodyPr/>
                        <a:lstStyle/>
                        <a:p>
                          <a:endParaRPr lang="fr-FR"/>
                        </a:p>
                      </a:txBody>
                      <a:tcPr/>
                    </a:tc>
                    <a:extLst>
                      <a:ext uri="{0D108BD9-81ED-4DB2-BD59-A6C34878D82A}">
                        <a16:rowId xmlns:a16="http://schemas.microsoft.com/office/drawing/2014/main" val="1893588917"/>
                      </a:ext>
                    </a:extLst>
                  </a:tr>
                  <a:tr h="508921">
                    <a:tc>
                      <a:txBody>
                        <a:bodyPr/>
                        <a:lstStyle/>
                        <a:p>
                          <a:pPr algn="ctr"/>
                          <a:r>
                            <a:rPr lang="fr-FR" sz="1800" dirty="0">
                              <a:latin typeface="Arial Nova Light" panose="020B0304020202020204" pitchFamily="34" charset="0"/>
                            </a:rPr>
                            <a:t>Pression P</a:t>
                          </a:r>
                        </a:p>
                      </a:txBody>
                      <a:tcPr>
                        <a:solidFill>
                          <a:schemeClr val="bg2">
                            <a:lumMod val="90000"/>
                          </a:schemeClr>
                        </a:solidFill>
                      </a:tcPr>
                    </a:tc>
                    <a:tc>
                      <a:txBody>
                        <a:bodyPr/>
                        <a:lstStyle/>
                        <a:p>
                          <a:endParaRPr lang="fr-FR"/>
                        </a:p>
                      </a:txBody>
                      <a:tcPr>
                        <a:blipFill>
                          <a:blip r:embed="rId3"/>
                          <a:stretch>
                            <a:fillRect l="-100551" t="-302381" r="-201377" b="-235714"/>
                          </a:stretch>
                        </a:blipFill>
                      </a:tcPr>
                    </a:tc>
                    <a:tc>
                      <a:txBody>
                        <a:bodyPr/>
                        <a:lstStyle/>
                        <a:p>
                          <a:pPr algn="ctr"/>
                          <a:r>
                            <a:rPr lang="fr-FR" sz="1800" dirty="0">
                              <a:latin typeface="Arial Nova Light" panose="020B0304020202020204" pitchFamily="34" charset="0"/>
                            </a:rPr>
                            <a:t>Tension U</a:t>
                          </a:r>
                        </a:p>
                      </a:txBody>
                      <a:tcPr>
                        <a:solidFill>
                          <a:schemeClr val="bg2">
                            <a:lumMod val="90000"/>
                          </a:schemeClr>
                        </a:solidFill>
                      </a:tcPr>
                    </a:tc>
                    <a:tc>
                      <a:txBody>
                        <a:bodyPr/>
                        <a:lstStyle/>
                        <a:p>
                          <a:endParaRPr lang="fr-FR"/>
                        </a:p>
                      </a:txBody>
                      <a:tcPr>
                        <a:blipFill>
                          <a:blip r:embed="rId3"/>
                          <a:stretch>
                            <a:fillRect l="-300826" t="-302381" r="-1102" b="-235714"/>
                          </a:stretch>
                        </a:blipFill>
                      </a:tcPr>
                    </a:tc>
                    <a:extLst>
                      <a:ext uri="{0D108BD9-81ED-4DB2-BD59-A6C34878D82A}">
                        <a16:rowId xmlns:a16="http://schemas.microsoft.com/office/drawing/2014/main" val="1560052676"/>
                      </a:ext>
                    </a:extLst>
                  </a:tr>
                  <a:tr h="1194780">
                    <a:tc>
                      <a:txBody>
                        <a:bodyPr/>
                        <a:lstStyle/>
                        <a:p>
                          <a:pPr algn="ctr"/>
                          <a:r>
                            <a:rPr lang="fr-FR" sz="1800" dirty="0">
                              <a:latin typeface="Arial Nova Light" panose="020B0304020202020204" pitchFamily="34" charset="0"/>
                            </a:rPr>
                            <a:t>Compliance artérielle Cc</a:t>
                          </a:r>
                        </a:p>
                      </a:txBody>
                      <a:tcPr>
                        <a:solidFill>
                          <a:schemeClr val="bg2">
                            <a:lumMod val="90000"/>
                          </a:schemeClr>
                        </a:solidFill>
                      </a:tcPr>
                    </a:tc>
                    <a:tc>
                      <a:txBody>
                        <a:bodyPr/>
                        <a:lstStyle/>
                        <a:p>
                          <a:endParaRPr lang="fr-FR"/>
                        </a:p>
                      </a:txBody>
                      <a:tcPr>
                        <a:blipFill>
                          <a:blip r:embed="rId3"/>
                          <a:stretch>
                            <a:fillRect l="-100551" t="-172449" r="-201377" b="-1020"/>
                          </a:stretch>
                        </a:blipFill>
                      </a:tcPr>
                    </a:tc>
                    <a:tc>
                      <a:txBody>
                        <a:bodyPr/>
                        <a:lstStyle/>
                        <a:p>
                          <a:pPr algn="ctr"/>
                          <a:r>
                            <a:rPr lang="fr-FR" sz="1800" dirty="0">
                              <a:latin typeface="Arial Nova Light" panose="020B0304020202020204" pitchFamily="34" charset="0"/>
                            </a:rPr>
                            <a:t>Capacité C</a:t>
                          </a:r>
                        </a:p>
                      </a:txBody>
                      <a:tcPr>
                        <a:solidFill>
                          <a:schemeClr val="bg2">
                            <a:lumMod val="90000"/>
                          </a:schemeClr>
                        </a:solidFill>
                      </a:tcPr>
                    </a:tc>
                    <a:tc>
                      <a:txBody>
                        <a:bodyPr/>
                        <a:lstStyle/>
                        <a:p>
                          <a:endParaRPr lang="fr-FR"/>
                        </a:p>
                      </a:txBody>
                      <a:tcPr>
                        <a:blipFill>
                          <a:blip r:embed="rId3"/>
                          <a:stretch>
                            <a:fillRect l="-300826" t="-172449" r="-1102" b="-1020"/>
                          </a:stretch>
                        </a:blipFill>
                      </a:tcPr>
                    </a:tc>
                    <a:extLst>
                      <a:ext uri="{0D108BD9-81ED-4DB2-BD59-A6C34878D82A}">
                        <a16:rowId xmlns:a16="http://schemas.microsoft.com/office/drawing/2014/main" val="1103664050"/>
                      </a:ext>
                    </a:extLst>
                  </a:tr>
                </a:tbl>
              </a:graphicData>
            </a:graphic>
          </p:graphicFrame>
        </mc:Fallback>
      </mc:AlternateContent>
      <p:sp>
        <p:nvSpPr>
          <p:cNvPr id="13" name="Rectangle 12">
            <a:extLst>
              <a:ext uri="{FF2B5EF4-FFF2-40B4-BE49-F238E27FC236}">
                <a16:creationId xmlns:a16="http://schemas.microsoft.com/office/drawing/2014/main" id="{B0964934-6E46-1D72-7416-31A139575904}"/>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8" name="Rectangle 7">
            <a:extLst>
              <a:ext uri="{FF2B5EF4-FFF2-40B4-BE49-F238E27FC236}">
                <a16:creationId xmlns:a16="http://schemas.microsoft.com/office/drawing/2014/main" id="{067DD5F9-E95F-3135-C1EC-63D35FA9E7A2}"/>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5 / 27</a:t>
            </a:r>
          </a:p>
        </p:txBody>
      </p:sp>
    </p:spTree>
    <p:extLst>
      <p:ext uri="{BB962C8B-B14F-4D97-AF65-F5344CB8AC3E}">
        <p14:creationId xmlns:p14="http://schemas.microsoft.com/office/powerpoint/2010/main" val="806641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Modélisation</a:t>
            </a:r>
          </a:p>
        </p:txBody>
      </p:sp>
      <p:sp>
        <p:nvSpPr>
          <p:cNvPr id="2" name="ZoneTexte 1">
            <a:extLst>
              <a:ext uri="{FF2B5EF4-FFF2-40B4-BE49-F238E27FC236}">
                <a16:creationId xmlns:a16="http://schemas.microsoft.com/office/drawing/2014/main" id="{36EF2E08-46CF-9AF8-1BC5-D9A7C6EE62AB}"/>
              </a:ext>
            </a:extLst>
          </p:cNvPr>
          <p:cNvSpPr txBox="1"/>
          <p:nvPr/>
        </p:nvSpPr>
        <p:spPr>
          <a:xfrm>
            <a:off x="96982" y="434107"/>
            <a:ext cx="4303166" cy="369332"/>
          </a:xfrm>
          <a:prstGeom prst="rect">
            <a:avLst/>
          </a:prstGeom>
          <a:noFill/>
        </p:spPr>
        <p:txBody>
          <a:bodyPr wrap="none" rtlCol="0">
            <a:spAutoFit/>
          </a:bodyPr>
          <a:lstStyle/>
          <a:p>
            <a:r>
              <a:rPr lang="fr-FR" dirty="0">
                <a:latin typeface="Arial Nova Light" panose="020B0304020202020204" pitchFamily="34" charset="0"/>
              </a:rPr>
              <a:t>Modélisation de </a:t>
            </a:r>
            <a:r>
              <a:rPr lang="fr-FR" dirty="0" err="1">
                <a:latin typeface="Arial Nova Light" panose="020B0304020202020204" pitchFamily="34" charset="0"/>
              </a:rPr>
              <a:t>Windkessel</a:t>
            </a:r>
            <a:r>
              <a:rPr lang="fr-FR" dirty="0">
                <a:latin typeface="Arial Nova Light" panose="020B0304020202020204" pitchFamily="34" charset="0"/>
              </a:rPr>
              <a:t> à 2 éléments </a:t>
            </a:r>
          </a:p>
        </p:txBody>
      </p:sp>
      <p:pic>
        <p:nvPicPr>
          <p:cNvPr id="5" name="Image 4">
            <a:extLst>
              <a:ext uri="{FF2B5EF4-FFF2-40B4-BE49-F238E27FC236}">
                <a16:creationId xmlns:a16="http://schemas.microsoft.com/office/drawing/2014/main" id="{0E77A936-1B1F-C08B-9FB7-2B5223256C03}"/>
              </a:ext>
            </a:extLst>
          </p:cNvPr>
          <p:cNvPicPr>
            <a:picLocks noChangeAspect="1"/>
          </p:cNvPicPr>
          <p:nvPr/>
        </p:nvPicPr>
        <p:blipFill rotWithShape="1">
          <a:blip r:embed="rId3">
            <a:extLst>
              <a:ext uri="{28A0092B-C50C-407E-A947-70E740481C1C}">
                <a14:useLocalDpi xmlns:a14="http://schemas.microsoft.com/office/drawing/2010/main" val="0"/>
              </a:ext>
            </a:extLst>
          </a:blip>
          <a:srcRect t="3524" b="16079"/>
          <a:stretch/>
        </p:blipFill>
        <p:spPr>
          <a:xfrm>
            <a:off x="100791" y="967546"/>
            <a:ext cx="8942417" cy="3371273"/>
          </a:xfrm>
          <a:prstGeom prst="rect">
            <a:avLst/>
          </a:prstGeom>
        </p:spPr>
      </p:pic>
      <p:grpSp>
        <p:nvGrpSpPr>
          <p:cNvPr id="4" name="Groupe 3">
            <a:extLst>
              <a:ext uri="{FF2B5EF4-FFF2-40B4-BE49-F238E27FC236}">
                <a16:creationId xmlns:a16="http://schemas.microsoft.com/office/drawing/2014/main" id="{0AA59E17-3C9E-F8D3-43D0-9F305E9BF6BA}"/>
              </a:ext>
            </a:extLst>
          </p:cNvPr>
          <p:cNvGrpSpPr/>
          <p:nvPr/>
        </p:nvGrpSpPr>
        <p:grpSpPr>
          <a:xfrm>
            <a:off x="420257" y="5068457"/>
            <a:ext cx="6163342" cy="914400"/>
            <a:chOff x="420257" y="5068457"/>
            <a:chExt cx="6163342" cy="914400"/>
          </a:xfrm>
        </p:grpSpPr>
        <p:pic>
          <p:nvPicPr>
            <p:cNvPr id="11" name="Graphique 10" descr="Cœur avec battements contour">
              <a:extLst>
                <a:ext uri="{FF2B5EF4-FFF2-40B4-BE49-F238E27FC236}">
                  <a16:creationId xmlns:a16="http://schemas.microsoft.com/office/drawing/2014/main" id="{A16E2B98-DA39-A0AA-93B6-C75A6A77853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0257" y="5068457"/>
              <a:ext cx="914400" cy="914400"/>
            </a:xfrm>
            <a:prstGeom prst="rect">
              <a:avLst/>
            </a:prstGeom>
          </p:spPr>
        </p:pic>
        <p:grpSp>
          <p:nvGrpSpPr>
            <p:cNvPr id="3" name="Groupe 2">
              <a:extLst>
                <a:ext uri="{FF2B5EF4-FFF2-40B4-BE49-F238E27FC236}">
                  <a16:creationId xmlns:a16="http://schemas.microsoft.com/office/drawing/2014/main" id="{535E5532-3774-AAF5-4251-A95877ABE0AD}"/>
                </a:ext>
              </a:extLst>
            </p:cNvPr>
            <p:cNvGrpSpPr/>
            <p:nvPr/>
          </p:nvGrpSpPr>
          <p:grpSpPr>
            <a:xfrm>
              <a:off x="878727" y="5236795"/>
              <a:ext cx="5704872" cy="580805"/>
              <a:chOff x="878727" y="5236795"/>
              <a:chExt cx="5704872" cy="580805"/>
            </a:xfrm>
          </p:grpSpPr>
          <p:cxnSp>
            <p:nvCxnSpPr>
              <p:cNvPr id="13" name="Connecteur droit 12">
                <a:extLst>
                  <a:ext uri="{FF2B5EF4-FFF2-40B4-BE49-F238E27FC236}">
                    <a16:creationId xmlns:a16="http://schemas.microsoft.com/office/drawing/2014/main" id="{05E108E8-3CC9-267D-4544-7BC8D5DEE488}"/>
                  </a:ext>
                </a:extLst>
              </p:cNvPr>
              <p:cNvCxnSpPr/>
              <p:nvPr/>
            </p:nvCxnSpPr>
            <p:spPr>
              <a:xfrm flipV="1">
                <a:off x="878727" y="5367600"/>
                <a:ext cx="0" cy="450000"/>
              </a:xfrm>
              <a:prstGeom prst="line">
                <a:avLst/>
              </a:prstGeom>
            </p:spPr>
            <p:style>
              <a:lnRef idx="1">
                <a:schemeClr val="dk1"/>
              </a:lnRef>
              <a:fillRef idx="0">
                <a:schemeClr val="dk1"/>
              </a:fillRef>
              <a:effectRef idx="0">
                <a:schemeClr val="dk1"/>
              </a:effectRef>
              <a:fontRef idx="minor">
                <a:schemeClr val="tx1"/>
              </a:fontRef>
            </p:style>
          </p:cxnSp>
          <p:cxnSp>
            <p:nvCxnSpPr>
              <p:cNvPr id="15" name="Connecteur droit 14">
                <a:extLst>
                  <a:ext uri="{FF2B5EF4-FFF2-40B4-BE49-F238E27FC236}">
                    <a16:creationId xmlns:a16="http://schemas.microsoft.com/office/drawing/2014/main" id="{3F29278E-389A-93DF-FBC0-F97EF402548C}"/>
                  </a:ext>
                </a:extLst>
              </p:cNvPr>
              <p:cNvCxnSpPr/>
              <p:nvPr/>
            </p:nvCxnSpPr>
            <p:spPr>
              <a:xfrm>
                <a:off x="1184289" y="5367600"/>
                <a:ext cx="4358640"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7645FD97-7208-DA8E-E84A-17889D4B46B8}"/>
                  </a:ext>
                </a:extLst>
              </p:cNvPr>
              <p:cNvSpPr txBox="1"/>
              <p:nvPr/>
            </p:nvSpPr>
            <p:spPr>
              <a:xfrm>
                <a:off x="5542929" y="5236795"/>
                <a:ext cx="1040670" cy="261610"/>
              </a:xfrm>
              <a:prstGeom prst="rect">
                <a:avLst/>
              </a:prstGeom>
              <a:noFill/>
            </p:spPr>
            <p:txBody>
              <a:bodyPr wrap="none" rtlCol="0">
                <a:spAutoFit/>
              </a:bodyPr>
              <a:lstStyle/>
              <a:p>
                <a:r>
                  <a:rPr lang="fr-FR" sz="1100" dirty="0">
                    <a:solidFill>
                      <a:srgbClr val="C00000"/>
                    </a:solidFill>
                    <a:latin typeface="Arial Nova Light" panose="020B0304020202020204" pitchFamily="34" charset="0"/>
                  </a:rPr>
                  <a:t> Aorte / Artère</a:t>
                </a:r>
              </a:p>
            </p:txBody>
          </p:sp>
        </p:grpSp>
      </p:grpSp>
      <p:cxnSp>
        <p:nvCxnSpPr>
          <p:cNvPr id="18" name="Connecteur droit avec flèche 17">
            <a:extLst>
              <a:ext uri="{FF2B5EF4-FFF2-40B4-BE49-F238E27FC236}">
                <a16:creationId xmlns:a16="http://schemas.microsoft.com/office/drawing/2014/main" id="{818206F5-5487-5703-4EDA-28DC9F1B0C00}"/>
              </a:ext>
            </a:extLst>
          </p:cNvPr>
          <p:cNvCxnSpPr/>
          <p:nvPr/>
        </p:nvCxnSpPr>
        <p:spPr>
          <a:xfrm>
            <a:off x="2988705" y="5130618"/>
            <a:ext cx="0" cy="461982"/>
          </a:xfrm>
          <a:prstGeom prst="straightConnector1">
            <a:avLst/>
          </a:prstGeom>
          <a:ln w="28575">
            <a:solidFill>
              <a:srgbClr val="92D05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F087C1DF-AAF6-DA1D-12E6-AD0FD3EC52CC}"/>
              </a:ext>
            </a:extLst>
          </p:cNvPr>
          <p:cNvCxnSpPr>
            <a:cxnSpLocks/>
          </p:cNvCxnSpPr>
          <p:nvPr/>
        </p:nvCxnSpPr>
        <p:spPr>
          <a:xfrm flipV="1">
            <a:off x="4215402" y="5417130"/>
            <a:ext cx="0" cy="40047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id="{F8005B02-21B0-242B-2F7D-EC0BAB1C7356}"/>
              </a:ext>
            </a:extLst>
          </p:cNvPr>
          <p:cNvSpPr txBox="1"/>
          <p:nvPr/>
        </p:nvSpPr>
        <p:spPr>
          <a:xfrm>
            <a:off x="794145" y="4762593"/>
            <a:ext cx="7185172" cy="338554"/>
          </a:xfrm>
          <a:prstGeom prst="rect">
            <a:avLst/>
          </a:prstGeom>
          <a:noFill/>
        </p:spPr>
        <p:txBody>
          <a:bodyPr wrap="none" rtlCol="0">
            <a:spAutoFit/>
          </a:bodyPr>
          <a:lstStyle/>
          <a:p>
            <a:r>
              <a:rPr lang="fr-FR" sz="1600" dirty="0">
                <a:latin typeface="Arial Nova Light" panose="020B0304020202020204" pitchFamily="34" charset="0"/>
              </a:rPr>
              <a:t>Effet de la compliance : dilatation de l’aorte sous l’effet du volume de sang éjecté</a:t>
            </a:r>
          </a:p>
        </p:txBody>
      </p:sp>
      <p:sp>
        <p:nvSpPr>
          <p:cNvPr id="25" name="ZoneTexte 24">
            <a:extLst>
              <a:ext uri="{FF2B5EF4-FFF2-40B4-BE49-F238E27FC236}">
                <a16:creationId xmlns:a16="http://schemas.microsoft.com/office/drawing/2014/main" id="{C7870DE6-B259-5901-4711-416CD2CA8733}"/>
              </a:ext>
            </a:extLst>
          </p:cNvPr>
          <p:cNvSpPr txBox="1"/>
          <p:nvPr/>
        </p:nvSpPr>
        <p:spPr>
          <a:xfrm>
            <a:off x="2750961" y="5756089"/>
            <a:ext cx="6431279" cy="707886"/>
          </a:xfrm>
          <a:prstGeom prst="rect">
            <a:avLst/>
          </a:prstGeom>
          <a:noFill/>
        </p:spPr>
        <p:txBody>
          <a:bodyPr wrap="square" rtlCol="0">
            <a:spAutoFit/>
          </a:bodyPr>
          <a:lstStyle/>
          <a:p>
            <a:r>
              <a:rPr lang="fr-FR" sz="1600" dirty="0">
                <a:latin typeface="Arial Nova Light" panose="020B0304020202020204" pitchFamily="34" charset="0"/>
              </a:rPr>
              <a:t>Position de la prise de pression arbitraire</a:t>
            </a:r>
          </a:p>
          <a:p>
            <a:r>
              <a:rPr lang="fr-FR" sz="1200" i="1" dirty="0">
                <a:latin typeface="Arial Nova Light" panose="020B0304020202020204" pitchFamily="34" charset="0"/>
              </a:rPr>
              <a:t>La pression (en </a:t>
            </a:r>
            <a:r>
              <a:rPr lang="fr-FR" sz="1200" i="1" dirty="0" err="1">
                <a:latin typeface="Arial Nova Light" panose="020B0304020202020204" pitchFamily="34" charset="0"/>
              </a:rPr>
              <a:t>mmHg</a:t>
            </a:r>
            <a:r>
              <a:rPr lang="fr-FR" sz="1200" i="1" dirty="0">
                <a:latin typeface="Arial Nova Light" panose="020B0304020202020204" pitchFamily="34" charset="0"/>
              </a:rPr>
              <a:t>) est la différence entre la pression atmosphérique (750 </a:t>
            </a:r>
            <a:r>
              <a:rPr lang="fr-FR" sz="1200" i="1" dirty="0" err="1">
                <a:latin typeface="Arial Nova Light" panose="020B0304020202020204" pitchFamily="34" charset="0"/>
              </a:rPr>
              <a:t>mmHg</a:t>
            </a:r>
            <a:r>
              <a:rPr lang="fr-FR" sz="1200" i="1" dirty="0">
                <a:latin typeface="Arial Nova Light" panose="020B0304020202020204" pitchFamily="34" charset="0"/>
              </a:rPr>
              <a:t> par l’expérience de Torricelli) et la pression interne</a:t>
            </a:r>
          </a:p>
        </p:txBody>
      </p:sp>
      <mc:AlternateContent xmlns:mc="http://schemas.openxmlformats.org/markup-compatibility/2006" xmlns:a14="http://schemas.microsoft.com/office/drawing/2010/main">
        <mc:Choice Requires="a14">
          <p:sp>
            <p:nvSpPr>
              <p:cNvPr id="26" name="ZoneTexte 25">
                <a:extLst>
                  <a:ext uri="{FF2B5EF4-FFF2-40B4-BE49-F238E27FC236}">
                    <a16:creationId xmlns:a16="http://schemas.microsoft.com/office/drawing/2014/main" id="{3472548A-6F38-F15D-E4DC-6D1C5FC79D5C}"/>
                  </a:ext>
                </a:extLst>
              </p:cNvPr>
              <p:cNvSpPr txBox="1"/>
              <p:nvPr/>
            </p:nvSpPr>
            <p:spPr>
              <a:xfrm>
                <a:off x="4171589" y="5447154"/>
                <a:ext cx="52373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FR" i="1" smtClean="0">
                          <a:solidFill>
                            <a:schemeClr val="accent2"/>
                          </a:solidFill>
                          <a:latin typeface="Cambria Math" panose="02040503050406030204" pitchFamily="18" charset="0"/>
                          <a:ea typeface="Cambria Math" panose="02040503050406030204" pitchFamily="18" charset="0"/>
                        </a:rPr>
                        <m:t>∆</m:t>
                      </m:r>
                      <m:r>
                        <a:rPr lang="fr-FR" b="0" i="1" smtClean="0">
                          <a:solidFill>
                            <a:schemeClr val="accent2"/>
                          </a:solidFill>
                          <a:latin typeface="Cambria Math" panose="02040503050406030204" pitchFamily="18" charset="0"/>
                          <a:ea typeface="Cambria Math" panose="02040503050406030204" pitchFamily="18" charset="0"/>
                        </a:rPr>
                        <m:t>𝑃</m:t>
                      </m:r>
                    </m:oMath>
                  </m:oMathPara>
                </a14:m>
                <a:endParaRPr lang="fr-FR" dirty="0">
                  <a:solidFill>
                    <a:schemeClr val="accent2"/>
                  </a:solidFill>
                </a:endParaRPr>
              </a:p>
            </p:txBody>
          </p:sp>
        </mc:Choice>
        <mc:Fallback xmlns="">
          <p:sp>
            <p:nvSpPr>
              <p:cNvPr id="26" name="ZoneTexte 25">
                <a:extLst>
                  <a:ext uri="{FF2B5EF4-FFF2-40B4-BE49-F238E27FC236}">
                    <a16:creationId xmlns:a16="http://schemas.microsoft.com/office/drawing/2014/main" id="{3472548A-6F38-F15D-E4DC-6D1C5FC79D5C}"/>
                  </a:ext>
                </a:extLst>
              </p:cNvPr>
              <p:cNvSpPr txBox="1">
                <a:spLocks noRot="1" noChangeAspect="1" noMove="1" noResize="1" noEditPoints="1" noAdjustHandles="1" noChangeArrowheads="1" noChangeShapeType="1" noTextEdit="1"/>
              </p:cNvSpPr>
              <p:nvPr/>
            </p:nvSpPr>
            <p:spPr>
              <a:xfrm>
                <a:off x="4171589" y="5447154"/>
                <a:ext cx="523733" cy="369332"/>
              </a:xfrm>
              <a:prstGeom prst="rect">
                <a:avLst/>
              </a:prstGeom>
              <a:blipFill>
                <a:blip r:embed="rId6"/>
                <a:stretch>
                  <a:fillRect/>
                </a:stretch>
              </a:blipFill>
            </p:spPr>
            <p:txBody>
              <a:bodyPr/>
              <a:lstStyle/>
              <a:p>
                <a:r>
                  <a:rPr lang="fr-FR">
                    <a:noFill/>
                  </a:rPr>
                  <a:t> </a:t>
                </a:r>
              </a:p>
            </p:txBody>
          </p:sp>
        </mc:Fallback>
      </mc:AlternateContent>
      <p:sp>
        <p:nvSpPr>
          <p:cNvPr id="27" name="ZoneTexte 26">
            <a:extLst>
              <a:ext uri="{FF2B5EF4-FFF2-40B4-BE49-F238E27FC236}">
                <a16:creationId xmlns:a16="http://schemas.microsoft.com/office/drawing/2014/main" id="{36562718-68EE-EC7E-5F1A-A64092868708}"/>
              </a:ext>
            </a:extLst>
          </p:cNvPr>
          <p:cNvSpPr txBox="1"/>
          <p:nvPr/>
        </p:nvSpPr>
        <p:spPr>
          <a:xfrm>
            <a:off x="3021296" y="5028649"/>
            <a:ext cx="308098" cy="369332"/>
          </a:xfrm>
          <a:prstGeom prst="rect">
            <a:avLst/>
          </a:prstGeom>
          <a:noFill/>
        </p:spPr>
        <p:txBody>
          <a:bodyPr wrap="none" rtlCol="0">
            <a:spAutoFit/>
          </a:bodyPr>
          <a:lstStyle/>
          <a:p>
            <a:r>
              <a:rPr lang="fr-FR" dirty="0">
                <a:solidFill>
                  <a:schemeClr val="accent6"/>
                </a:solidFill>
              </a:rPr>
              <a:t>C</a:t>
            </a:r>
          </a:p>
        </p:txBody>
      </p:sp>
      <p:sp>
        <p:nvSpPr>
          <p:cNvPr id="19" name="Rectangle 18">
            <a:extLst>
              <a:ext uri="{FF2B5EF4-FFF2-40B4-BE49-F238E27FC236}">
                <a16:creationId xmlns:a16="http://schemas.microsoft.com/office/drawing/2014/main" id="{D781D9B6-DACF-A0C6-C8D7-7780BD33B3C7}"/>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22" name="Rectangle 21">
            <a:extLst>
              <a:ext uri="{FF2B5EF4-FFF2-40B4-BE49-F238E27FC236}">
                <a16:creationId xmlns:a16="http://schemas.microsoft.com/office/drawing/2014/main" id="{FED9E5B0-2146-80BD-B661-AD4C705D43F6}"/>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6 / 27</a:t>
            </a:r>
          </a:p>
        </p:txBody>
      </p:sp>
    </p:spTree>
    <p:extLst>
      <p:ext uri="{BB962C8B-B14F-4D97-AF65-F5344CB8AC3E}">
        <p14:creationId xmlns:p14="http://schemas.microsoft.com/office/powerpoint/2010/main" val="39118127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Modélisation</a:t>
            </a:r>
          </a:p>
        </p:txBody>
      </p:sp>
      <mc:AlternateContent xmlns:mc="http://schemas.openxmlformats.org/markup-compatibility/2006" xmlns:a14="http://schemas.microsoft.com/office/drawing/2010/main">
        <mc:Choice Requires="a14">
          <p:sp>
            <p:nvSpPr>
              <p:cNvPr id="3" name="ZoneTexte 2">
                <a:extLst>
                  <a:ext uri="{FF2B5EF4-FFF2-40B4-BE49-F238E27FC236}">
                    <a16:creationId xmlns:a16="http://schemas.microsoft.com/office/drawing/2014/main" id="{F9B78F85-2397-7427-55E9-1C9492F851EF}"/>
                  </a:ext>
                </a:extLst>
              </p:cNvPr>
              <p:cNvSpPr txBox="1"/>
              <p:nvPr/>
            </p:nvSpPr>
            <p:spPr>
              <a:xfrm>
                <a:off x="66002" y="994250"/>
                <a:ext cx="7572201" cy="3823098"/>
              </a:xfrm>
              <a:prstGeom prst="rect">
                <a:avLst/>
              </a:prstGeom>
              <a:noFill/>
            </p:spPr>
            <p:txBody>
              <a:bodyPr wrap="none" rtlCol="0">
                <a:spAutoFit/>
              </a:bodyPr>
              <a:lstStyle/>
              <a:p>
                <a:r>
                  <a:rPr lang="fr-FR" dirty="0">
                    <a:latin typeface="Arial Nova Light" panose="020B0304020202020204" pitchFamily="34" charset="0"/>
                  </a:rPr>
                  <a:t>Prenons une jeune personne de 20-24 ans en bonne santé au repos. On a:</a:t>
                </a:r>
              </a:p>
              <a:p>
                <a:endParaRPr lang="fr-FR" dirty="0">
                  <a:latin typeface="Arial Nova Light" panose="020B0304020202020204" pitchFamily="34" charset="0"/>
                </a:endParaRPr>
              </a:p>
              <a:p>
                <a:r>
                  <a:rPr lang="fr-FR" dirty="0">
                    <a:latin typeface="Arial Nova Light" panose="020B0304020202020204" pitchFamily="34" charset="0"/>
                  </a:rPr>
                  <a:t>Débit cardiaque : </a:t>
                </a:r>
                <a14:m>
                  <m:oMath xmlns:m="http://schemas.openxmlformats.org/officeDocument/2006/math">
                    <m:r>
                      <a:rPr lang="fr-FR" b="1" i="0" smtClean="0">
                        <a:latin typeface="Cambria Math" panose="02040503050406030204" pitchFamily="18" charset="0"/>
                      </a:rPr>
                      <m:t>𝐃𝐂</m:t>
                    </m:r>
                    <m:r>
                      <a:rPr lang="fr-FR" b="1" i="1" smtClean="0">
                        <a:latin typeface="Cambria Math" panose="02040503050406030204" pitchFamily="18" charset="0"/>
                      </a:rPr>
                      <m:t>=</m:t>
                    </m:r>
                    <m:r>
                      <a:rPr lang="fr-FR" b="1" i="1" smtClean="0">
                        <a:latin typeface="Cambria Math" panose="02040503050406030204" pitchFamily="18" charset="0"/>
                      </a:rPr>
                      <m:t>𝟓</m:t>
                    </m:r>
                    <m:r>
                      <a:rPr lang="fr-FR" b="1" i="1" smtClean="0">
                        <a:latin typeface="Cambria Math" panose="02040503050406030204" pitchFamily="18" charset="0"/>
                      </a:rPr>
                      <m:t> </m:t>
                    </m:r>
                    <m:r>
                      <a:rPr lang="fr-FR" b="1" i="1" smtClean="0">
                        <a:latin typeface="Cambria Math" panose="02040503050406030204" pitchFamily="18" charset="0"/>
                      </a:rPr>
                      <m:t>𝑳</m:t>
                    </m:r>
                    <m:r>
                      <a:rPr lang="fr-FR" b="1" i="1" smtClean="0">
                        <a:latin typeface="Cambria Math" panose="02040503050406030204" pitchFamily="18" charset="0"/>
                      </a:rPr>
                      <m:t>/</m:t>
                    </m:r>
                    <m:r>
                      <a:rPr lang="fr-FR" b="1" i="1" smtClean="0">
                        <a:latin typeface="Cambria Math" panose="02040503050406030204" pitchFamily="18" charset="0"/>
                      </a:rPr>
                      <m:t>𝒎𝒊𝒏</m:t>
                    </m:r>
                  </m:oMath>
                </a14:m>
                <a:endParaRPr lang="fr-FR" b="1" dirty="0">
                  <a:latin typeface="Arial Nova Light" panose="020B0304020202020204" pitchFamily="34" charset="0"/>
                </a:endParaRPr>
              </a:p>
              <a:p>
                <a:r>
                  <a:rPr lang="fr-FR" dirty="0">
                    <a:latin typeface="Arial Nova Light" panose="020B0304020202020204" pitchFamily="34" charset="0"/>
                  </a:rPr>
                  <a:t>Fréquence cardiaque : </a:t>
                </a:r>
                <a14:m>
                  <m:oMath xmlns:m="http://schemas.openxmlformats.org/officeDocument/2006/math">
                    <m:r>
                      <a:rPr lang="fr-FR" b="1" i="0" smtClean="0">
                        <a:latin typeface="Cambria Math" panose="02040503050406030204" pitchFamily="18" charset="0"/>
                      </a:rPr>
                      <m:t>𝐅𝐂</m:t>
                    </m:r>
                    <m:r>
                      <a:rPr lang="fr-FR" b="1" i="1" smtClean="0">
                        <a:latin typeface="Cambria Math" panose="02040503050406030204" pitchFamily="18" charset="0"/>
                      </a:rPr>
                      <m:t>=</m:t>
                    </m:r>
                    <m:r>
                      <a:rPr lang="fr-FR" b="1" i="1" smtClean="0">
                        <a:latin typeface="Cambria Math" panose="02040503050406030204" pitchFamily="18" charset="0"/>
                      </a:rPr>
                      <m:t>𝟕𝟓</m:t>
                    </m:r>
                    <m:r>
                      <a:rPr lang="fr-FR" b="1" i="1" smtClean="0">
                        <a:latin typeface="Cambria Math" panose="02040503050406030204" pitchFamily="18" charset="0"/>
                      </a:rPr>
                      <m:t> </m:t>
                    </m:r>
                    <m:r>
                      <a:rPr lang="fr-FR" b="1" i="1" smtClean="0">
                        <a:latin typeface="Cambria Math" panose="02040503050406030204" pitchFamily="18" charset="0"/>
                      </a:rPr>
                      <m:t>𝒃𝒂𝒕𝒕𝒆𝒎𝒆𝒏𝒕</m:t>
                    </m:r>
                    <m:r>
                      <a:rPr lang="fr-FR" b="1" i="1" smtClean="0">
                        <a:latin typeface="Cambria Math" panose="02040503050406030204" pitchFamily="18" charset="0"/>
                      </a:rPr>
                      <m:t>/</m:t>
                    </m:r>
                    <m:r>
                      <a:rPr lang="fr-FR" b="1" i="1" smtClean="0">
                        <a:latin typeface="Cambria Math" panose="02040503050406030204" pitchFamily="18" charset="0"/>
                      </a:rPr>
                      <m:t>𝒎𝒊𝒏</m:t>
                    </m:r>
                  </m:oMath>
                </a14:m>
                <a:endParaRPr lang="fr-FR" b="1" dirty="0">
                  <a:latin typeface="Arial Nova Light" panose="020B0304020202020204" pitchFamily="34" charset="0"/>
                </a:endParaRPr>
              </a:p>
              <a:p>
                <a:r>
                  <a:rPr lang="fr-FR" dirty="0">
                    <a:latin typeface="Arial Nova Light" panose="020B0304020202020204" pitchFamily="34" charset="0"/>
                  </a:rPr>
                  <a:t>Pression artérielle moyenne : </a:t>
                </a:r>
                <a14:m>
                  <m:oMath xmlns:m="http://schemas.openxmlformats.org/officeDocument/2006/math">
                    <m:r>
                      <a:rPr lang="fr-FR" b="1" i="1" smtClean="0">
                        <a:latin typeface="Cambria Math" panose="02040503050406030204" pitchFamily="18" charset="0"/>
                      </a:rPr>
                      <m:t>𝑷𝑨</m:t>
                    </m:r>
                    <m:r>
                      <a:rPr lang="fr-FR" b="1" i="1" smtClean="0">
                        <a:latin typeface="Cambria Math" panose="02040503050406030204" pitchFamily="18" charset="0"/>
                      </a:rPr>
                      <m:t>=</m:t>
                    </m:r>
                    <m:r>
                      <a:rPr lang="fr-FR" b="1" i="1" smtClean="0">
                        <a:latin typeface="Cambria Math" panose="02040503050406030204" pitchFamily="18" charset="0"/>
                      </a:rPr>
                      <m:t>𝟏𝟎𝟎</m:t>
                    </m:r>
                    <m:r>
                      <a:rPr lang="fr-FR" b="1" i="1" smtClean="0">
                        <a:latin typeface="Cambria Math" panose="02040503050406030204" pitchFamily="18" charset="0"/>
                      </a:rPr>
                      <m:t> </m:t>
                    </m:r>
                    <m:r>
                      <a:rPr lang="fr-FR" b="1" i="1" smtClean="0">
                        <a:latin typeface="Cambria Math" panose="02040503050406030204" pitchFamily="18" charset="0"/>
                      </a:rPr>
                      <m:t>𝒎𝒎𝑯𝒈</m:t>
                    </m:r>
                  </m:oMath>
                </a14:m>
                <a:r>
                  <a:rPr lang="fr-FR" b="1" dirty="0">
                    <a:latin typeface="Arial Nova Light" panose="020B0304020202020204" pitchFamily="34" charset="0"/>
                  </a:rPr>
                  <a:t> </a:t>
                </a:r>
                <a:r>
                  <a:rPr lang="fr-FR" b="1" baseline="30000" dirty="0">
                    <a:latin typeface="Arial Nova Light" panose="020B0304020202020204" pitchFamily="34" charset="0"/>
                  </a:rPr>
                  <a:t>[1]</a:t>
                </a:r>
              </a:p>
              <a:p>
                <a:r>
                  <a:rPr lang="fr-FR" dirty="0">
                    <a:latin typeface="Arial Nova Light" panose="020B0304020202020204" pitchFamily="34" charset="0"/>
                  </a:rPr>
                  <a:t>Pression artérielle systolique : </a:t>
                </a:r>
                <a14:m>
                  <m:oMath xmlns:m="http://schemas.openxmlformats.org/officeDocument/2006/math">
                    <m:r>
                      <a:rPr lang="fr-FR" b="1" i="1" smtClean="0">
                        <a:latin typeface="Cambria Math" panose="02040503050406030204" pitchFamily="18" charset="0"/>
                      </a:rPr>
                      <m:t>𝑷𝑨𝒔𝒚𝒔</m:t>
                    </m:r>
                    <m:r>
                      <a:rPr lang="fr-FR" b="1" i="1" smtClean="0">
                        <a:latin typeface="Cambria Math" panose="02040503050406030204" pitchFamily="18" charset="0"/>
                      </a:rPr>
                      <m:t>=</m:t>
                    </m:r>
                    <m:r>
                      <a:rPr lang="fr-FR" b="1" i="1" smtClean="0">
                        <a:latin typeface="Cambria Math" panose="02040503050406030204" pitchFamily="18" charset="0"/>
                      </a:rPr>
                      <m:t>𝟏𝟐𝟎</m:t>
                    </m:r>
                    <m:r>
                      <a:rPr lang="fr-FR" b="1" i="1" smtClean="0">
                        <a:latin typeface="Cambria Math" panose="02040503050406030204" pitchFamily="18" charset="0"/>
                      </a:rPr>
                      <m:t> </m:t>
                    </m:r>
                    <m:r>
                      <a:rPr lang="fr-FR" b="1" i="1" smtClean="0">
                        <a:latin typeface="Cambria Math" panose="02040503050406030204" pitchFamily="18" charset="0"/>
                      </a:rPr>
                      <m:t>𝒎𝒎𝑯𝒈</m:t>
                    </m:r>
                  </m:oMath>
                </a14:m>
                <a:r>
                  <a:rPr lang="fr-FR" b="1" dirty="0">
                    <a:latin typeface="Arial Nova Light" panose="020B0304020202020204" pitchFamily="34" charset="0"/>
                  </a:rPr>
                  <a:t> </a:t>
                </a:r>
                <a:r>
                  <a:rPr lang="fr-FR" b="1" baseline="30000" dirty="0">
                    <a:latin typeface="Arial Nova Light" panose="020B0304020202020204" pitchFamily="34" charset="0"/>
                  </a:rPr>
                  <a:t>[1]</a:t>
                </a:r>
              </a:p>
              <a:p>
                <a:r>
                  <a:rPr lang="fr-FR" dirty="0">
                    <a:latin typeface="Arial Nova Light" panose="020B0304020202020204" pitchFamily="34" charset="0"/>
                  </a:rPr>
                  <a:t>Pression artérielle diastolique : </a:t>
                </a:r>
                <a14:m>
                  <m:oMath xmlns:m="http://schemas.openxmlformats.org/officeDocument/2006/math">
                    <m:r>
                      <a:rPr lang="fr-FR" b="1" i="1" smtClean="0">
                        <a:latin typeface="Cambria Math" panose="02040503050406030204" pitchFamily="18" charset="0"/>
                      </a:rPr>
                      <m:t>𝑷𝑨𝒅𝒊𝒂𝒔𝒕</m:t>
                    </m:r>
                    <m:r>
                      <a:rPr lang="fr-FR" b="1" i="1" smtClean="0">
                        <a:latin typeface="Cambria Math" panose="02040503050406030204" pitchFamily="18" charset="0"/>
                      </a:rPr>
                      <m:t>=</m:t>
                    </m:r>
                    <m:r>
                      <a:rPr lang="fr-FR" b="1" i="1" smtClean="0">
                        <a:latin typeface="Cambria Math" panose="02040503050406030204" pitchFamily="18" charset="0"/>
                      </a:rPr>
                      <m:t>𝟖𝟎</m:t>
                    </m:r>
                    <m:r>
                      <a:rPr lang="fr-FR" b="1" i="1" smtClean="0">
                        <a:latin typeface="Cambria Math" panose="02040503050406030204" pitchFamily="18" charset="0"/>
                      </a:rPr>
                      <m:t> </m:t>
                    </m:r>
                    <m:r>
                      <a:rPr lang="fr-FR" b="1" i="1" smtClean="0">
                        <a:latin typeface="Cambria Math" panose="02040503050406030204" pitchFamily="18" charset="0"/>
                      </a:rPr>
                      <m:t>𝒎𝒎𝑯𝒈</m:t>
                    </m:r>
                  </m:oMath>
                </a14:m>
                <a:r>
                  <a:rPr lang="fr-FR" b="1" dirty="0">
                    <a:latin typeface="Arial Nova Light" panose="020B0304020202020204" pitchFamily="34" charset="0"/>
                  </a:rPr>
                  <a:t> </a:t>
                </a:r>
                <a:r>
                  <a:rPr lang="fr-FR" b="1" baseline="30000" dirty="0">
                    <a:latin typeface="Arial Nova Light" panose="020B0304020202020204" pitchFamily="34" charset="0"/>
                  </a:rPr>
                  <a:t>[1]</a:t>
                </a:r>
              </a:p>
              <a:p>
                <a:r>
                  <a:rPr lang="fr-FR" dirty="0">
                    <a:latin typeface="Arial Nova Light" panose="020B0304020202020204" pitchFamily="34" charset="0"/>
                  </a:rPr>
                  <a:t>Pression veineuse moyenne : </a:t>
                </a:r>
                <a14:m>
                  <m:oMath xmlns:m="http://schemas.openxmlformats.org/officeDocument/2006/math">
                    <m:r>
                      <a:rPr lang="fr-FR" b="1" i="1" smtClean="0">
                        <a:latin typeface="Cambria Math" panose="02040503050406030204" pitchFamily="18" charset="0"/>
                      </a:rPr>
                      <m:t>𝑷𝑽</m:t>
                    </m:r>
                    <m:r>
                      <a:rPr lang="fr-FR" b="1" i="1" smtClean="0">
                        <a:latin typeface="Cambria Math" panose="02040503050406030204" pitchFamily="18" charset="0"/>
                      </a:rPr>
                      <m:t>=</m:t>
                    </m:r>
                    <m:r>
                      <a:rPr lang="fr-FR" b="1" i="1" smtClean="0">
                        <a:latin typeface="Cambria Math" panose="02040503050406030204" pitchFamily="18" charset="0"/>
                      </a:rPr>
                      <m:t>𝟖</m:t>
                    </m:r>
                    <m:r>
                      <a:rPr lang="fr-FR" b="1" i="1" smtClean="0">
                        <a:latin typeface="Cambria Math" panose="02040503050406030204" pitchFamily="18" charset="0"/>
                      </a:rPr>
                      <m:t> </m:t>
                    </m:r>
                    <m:r>
                      <a:rPr lang="fr-FR" b="1" i="1" smtClean="0">
                        <a:latin typeface="Cambria Math" panose="02040503050406030204" pitchFamily="18" charset="0"/>
                      </a:rPr>
                      <m:t>𝒎𝒎𝑯𝒈</m:t>
                    </m:r>
                  </m:oMath>
                </a14:m>
                <a:r>
                  <a:rPr lang="fr-FR" b="1" dirty="0">
                    <a:latin typeface="Arial Nova Light" panose="020B0304020202020204" pitchFamily="34" charset="0"/>
                  </a:rPr>
                  <a:t> </a:t>
                </a:r>
                <a:r>
                  <a:rPr lang="fr-FR" b="1" baseline="30000" dirty="0">
                    <a:latin typeface="Arial Nova Light" panose="020B0304020202020204" pitchFamily="34" charset="0"/>
                  </a:rPr>
                  <a:t>[2]</a:t>
                </a:r>
              </a:p>
              <a:p>
                <a:pPr/>
                <a14:m>
                  <m:oMathPara xmlns:m="http://schemas.openxmlformats.org/officeDocument/2006/math">
                    <m:oMathParaPr>
                      <m:jc m:val="left"/>
                    </m:oMathParaPr>
                    <m:oMath xmlns:m="http://schemas.openxmlformats.org/officeDocument/2006/math">
                      <m:r>
                        <a:rPr lang="fr-FR"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𝑃</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𝑃𝐴</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𝑃𝑉</m:t>
                      </m:r>
                    </m:oMath>
                  </m:oMathPara>
                </a14:m>
                <a:endParaRPr lang="fr-FR" dirty="0">
                  <a:latin typeface="Arial Nova Light" panose="020B0304020202020204" pitchFamily="34" charset="0"/>
                </a:endParaRPr>
              </a:p>
              <a:p>
                <a14:m>
                  <m:oMath xmlns:m="http://schemas.openxmlformats.org/officeDocument/2006/math">
                    <m:r>
                      <a:rPr lang="fr-FR" b="0" i="1" smtClean="0">
                        <a:latin typeface="Cambria Math" panose="02040503050406030204" pitchFamily="18" charset="0"/>
                      </a:rPr>
                      <m:t>𝐶</m:t>
                    </m:r>
                    <m:r>
                      <a:rPr lang="fr-FR" b="0" i="1" smtClean="0">
                        <a:latin typeface="Cambria Math" panose="02040503050406030204" pitchFamily="18" charset="0"/>
                      </a:rPr>
                      <m:t>=</m:t>
                    </m:r>
                    <m:r>
                      <a:rPr lang="fr-FR" b="1" i="1" smtClean="0">
                        <a:latin typeface="Cambria Math" panose="02040503050406030204" pitchFamily="18" charset="0"/>
                      </a:rPr>
                      <m:t>𝟔</m:t>
                    </m:r>
                    <m:r>
                      <a:rPr lang="fr-FR" b="1" i="1" smtClean="0">
                        <a:latin typeface="Cambria Math" panose="02040503050406030204" pitchFamily="18" charset="0"/>
                      </a:rPr>
                      <m:t>,</m:t>
                    </m:r>
                    <m:r>
                      <a:rPr lang="fr-FR" b="1" i="1" smtClean="0">
                        <a:latin typeface="Cambria Math" panose="02040503050406030204" pitchFamily="18" charset="0"/>
                      </a:rPr>
                      <m:t>𝟎𝟑</m:t>
                    </m:r>
                    <m:sSup>
                      <m:sSupPr>
                        <m:ctrlPr>
                          <a:rPr lang="fr-FR" b="1" i="1">
                            <a:latin typeface="Cambria Math" panose="02040503050406030204" pitchFamily="18" charset="0"/>
                          </a:rPr>
                        </m:ctrlPr>
                      </m:sSupPr>
                      <m:e>
                        <m:r>
                          <a:rPr lang="fr-FR" b="1" i="1">
                            <a:latin typeface="Cambria Math" panose="02040503050406030204" pitchFamily="18" charset="0"/>
                            <a:ea typeface="Cambria Math" panose="02040503050406030204" pitchFamily="18" charset="0"/>
                          </a:rPr>
                          <m:t>×</m:t>
                        </m:r>
                        <m:r>
                          <a:rPr lang="fr-FR" b="1" i="1">
                            <a:latin typeface="Cambria Math" panose="02040503050406030204" pitchFamily="18" charset="0"/>
                            <a:ea typeface="Cambria Math" panose="02040503050406030204" pitchFamily="18" charset="0"/>
                          </a:rPr>
                          <m:t>𝟏𝟎</m:t>
                        </m:r>
                      </m:e>
                      <m:sup>
                        <m:r>
                          <a:rPr lang="fr-FR" b="1"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𝟗</m:t>
                        </m:r>
                      </m:sup>
                    </m:sSup>
                    <m:sSup>
                      <m:sSupPr>
                        <m:ctrlPr>
                          <a:rPr lang="fr-FR" b="1" i="1">
                            <a:latin typeface="Cambria Math" panose="02040503050406030204" pitchFamily="18" charset="0"/>
                          </a:rPr>
                        </m:ctrlPr>
                      </m:sSupPr>
                      <m:e>
                        <m:r>
                          <a:rPr lang="fr-FR" b="1" i="1">
                            <a:latin typeface="Cambria Math" panose="02040503050406030204" pitchFamily="18" charset="0"/>
                          </a:rPr>
                          <m:t>𝒎</m:t>
                        </m:r>
                      </m:e>
                      <m:sup>
                        <m:r>
                          <a:rPr lang="fr-FR" b="1" i="1" smtClean="0">
                            <a:latin typeface="Cambria Math" panose="02040503050406030204" pitchFamily="18" charset="0"/>
                          </a:rPr>
                          <m:t>𝟑</m:t>
                        </m:r>
                      </m:sup>
                    </m:sSup>
                    <m:r>
                      <a:rPr lang="fr-FR" b="1" i="1" smtClean="0">
                        <a:latin typeface="Cambria Math" panose="02040503050406030204" pitchFamily="18" charset="0"/>
                        <a:ea typeface="Cambria Math" panose="02040503050406030204" pitchFamily="18" charset="0"/>
                      </a:rPr>
                      <m:t>.</m:t>
                    </m:r>
                    <m:sSup>
                      <m:sSupPr>
                        <m:ctrlPr>
                          <a:rPr lang="fr-FR" b="1" i="1">
                            <a:latin typeface="Cambria Math" panose="02040503050406030204" pitchFamily="18" charset="0"/>
                          </a:rPr>
                        </m:ctrlPr>
                      </m:sSupPr>
                      <m:e>
                        <m:r>
                          <a:rPr lang="fr-FR" b="1" i="1" smtClean="0">
                            <a:latin typeface="Cambria Math" panose="02040503050406030204" pitchFamily="18" charset="0"/>
                          </a:rPr>
                          <m:t>𝑷𝒂</m:t>
                        </m:r>
                      </m:e>
                      <m:sup>
                        <m:r>
                          <a:rPr lang="fr-FR" b="1"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𝟏</m:t>
                        </m:r>
                      </m:sup>
                    </m:sSup>
                  </m:oMath>
                </a14:m>
                <a:r>
                  <a:rPr lang="fr-FR" b="1" baseline="60000" dirty="0">
                    <a:latin typeface="Arial Nova Light" panose="020B0304020202020204" pitchFamily="34" charset="0"/>
                  </a:rPr>
                  <a:t>[3]</a:t>
                </a:r>
              </a:p>
              <a:p>
                <a:endParaRPr lang="fr-FR" dirty="0">
                  <a:latin typeface="Arial Nova Light" panose="020B0304020202020204" pitchFamily="34" charset="0"/>
                </a:endParaRPr>
              </a:p>
              <a:p>
                <a14:m>
                  <m:oMath xmlns:m="http://schemas.openxmlformats.org/officeDocument/2006/math">
                    <m:r>
                      <a:rPr lang="fr-FR" b="0" i="1" smtClean="0">
                        <a:latin typeface="Cambria Math" panose="02040503050406030204" pitchFamily="18" charset="0"/>
                      </a:rPr>
                      <m:t>𝑅</m:t>
                    </m:r>
                    <m:r>
                      <a:rPr lang="fr-FR" b="0" i="1" smtClean="0">
                        <a:latin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i="1">
                            <a:latin typeface="Cambria Math" panose="02040503050406030204" pitchFamily="18" charset="0"/>
                            <a:ea typeface="Cambria Math" panose="02040503050406030204" pitchFamily="18" charset="0"/>
                          </a:rPr>
                          <m:t>∆</m:t>
                        </m:r>
                        <m:r>
                          <a:rPr lang="fr-FR" i="1">
                            <a:latin typeface="Cambria Math" panose="02040503050406030204" pitchFamily="18" charset="0"/>
                            <a:ea typeface="Cambria Math" panose="02040503050406030204" pitchFamily="18" charset="0"/>
                          </a:rPr>
                          <m:t>𝑃</m:t>
                        </m:r>
                      </m:num>
                      <m:den>
                        <m:r>
                          <a:rPr lang="fr-FR" b="0" i="1" smtClean="0">
                            <a:latin typeface="Cambria Math" panose="02040503050406030204" pitchFamily="18" charset="0"/>
                            <a:ea typeface="Cambria Math" panose="02040503050406030204" pitchFamily="18" charset="0"/>
                          </a:rPr>
                          <m:t>𝐷𝐶</m:t>
                        </m:r>
                      </m:den>
                    </m:f>
                    <m:r>
                      <a:rPr lang="fr-FR" b="0" i="1" smtClean="0">
                        <a:latin typeface="Cambria Math" panose="02040503050406030204" pitchFamily="18" charset="0"/>
                        <a:ea typeface="Cambria Math" panose="02040503050406030204" pitchFamily="18" charset="0"/>
                      </a:rPr>
                      <m:t>⇒ </m:t>
                    </m:r>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92</m:t>
                        </m:r>
                      </m:num>
                      <m:den>
                        <m:r>
                          <a:rPr lang="fr-FR" b="0" i="1" smtClean="0">
                            <a:latin typeface="Cambria Math" panose="02040503050406030204" pitchFamily="18" charset="0"/>
                            <a:ea typeface="Cambria Math" panose="02040503050406030204" pitchFamily="18" charset="0"/>
                          </a:rPr>
                          <m:t>5</m:t>
                        </m:r>
                      </m:den>
                    </m:f>
                    <m:r>
                      <a:rPr lang="fr-FR" b="0" i="1" smtClean="0">
                        <a:latin typeface="Cambria Math" panose="02040503050406030204" pitchFamily="18" charset="0"/>
                        <a:ea typeface="Cambria Math" panose="02040503050406030204" pitchFamily="18" charset="0"/>
                      </a:rPr>
                      <m:t> </m:t>
                    </m:r>
                    <m:r>
                      <a:rPr lang="fr-FR" b="0" i="1" smtClean="0">
                        <a:latin typeface="Cambria Math" panose="02040503050406030204" pitchFamily="18" charset="0"/>
                        <a:ea typeface="Cambria Math" panose="02040503050406030204" pitchFamily="18" charset="0"/>
                      </a:rPr>
                      <m:t>𝑚𝑚𝐻𝑔</m:t>
                    </m:r>
                    <m:r>
                      <a:rPr lang="fr-FR" b="0" i="1" smtClean="0">
                        <a:latin typeface="Cambria Math" panose="02040503050406030204" pitchFamily="18" charset="0"/>
                        <a:ea typeface="Cambria Math" panose="02040503050406030204" pitchFamily="18" charset="0"/>
                      </a:rPr>
                      <m:t>.</m:t>
                    </m:r>
                    <m:r>
                      <a:rPr lang="fr-FR" b="0" i="1" smtClean="0">
                        <a:latin typeface="Cambria Math" panose="02040503050406030204" pitchFamily="18" charset="0"/>
                        <a:ea typeface="Cambria Math" panose="02040503050406030204" pitchFamily="18" charset="0"/>
                      </a:rPr>
                      <m:t>𝑚𝑖𝑛</m:t>
                    </m:r>
                    <m:r>
                      <a:rPr lang="fr-FR" b="0" i="1" smtClean="0">
                        <a:latin typeface="Cambria Math" panose="02040503050406030204" pitchFamily="18" charset="0"/>
                        <a:ea typeface="Cambria Math" panose="02040503050406030204" pitchFamily="18" charset="0"/>
                      </a:rPr>
                      <m:t>.</m:t>
                    </m:r>
                    <m:sSup>
                      <m:sSupPr>
                        <m:ctrlPr>
                          <a:rPr lang="fr-FR" i="1">
                            <a:latin typeface="Cambria Math" panose="02040503050406030204" pitchFamily="18" charset="0"/>
                          </a:rPr>
                        </m:ctrlPr>
                      </m:sSupPr>
                      <m:e>
                        <m:r>
                          <a:rPr lang="fr-FR" b="0" i="1" smtClean="0">
                            <a:latin typeface="Cambria Math" panose="02040503050406030204" pitchFamily="18" charset="0"/>
                          </a:rPr>
                          <m:t>𝐿</m:t>
                        </m:r>
                      </m:e>
                      <m:sup>
                        <m:r>
                          <a:rPr lang="fr-FR" i="1">
                            <a:latin typeface="Cambria Math" panose="02040503050406030204" pitchFamily="18" charset="0"/>
                          </a:rPr>
                          <m:t>−1</m:t>
                        </m:r>
                      </m:sup>
                    </m:sSup>
                    <m:r>
                      <a:rPr lang="fr-FR" b="0"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𝟏𝟒𝟖</m:t>
                    </m:r>
                    <m:sSup>
                      <m:sSupPr>
                        <m:ctrlPr>
                          <a:rPr lang="fr-FR" b="1" i="1">
                            <a:latin typeface="Cambria Math" panose="02040503050406030204" pitchFamily="18" charset="0"/>
                          </a:rPr>
                        </m:ctrlPr>
                      </m:sSupPr>
                      <m:e>
                        <m:r>
                          <a:rPr lang="fr-FR" b="1"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𝟏𝟎</m:t>
                        </m:r>
                      </m:e>
                      <m:sup>
                        <m:r>
                          <a:rPr lang="fr-FR" b="1" i="1" smtClean="0">
                            <a:latin typeface="Cambria Math" panose="02040503050406030204" pitchFamily="18" charset="0"/>
                          </a:rPr>
                          <m:t>𝟔</m:t>
                        </m:r>
                      </m:sup>
                    </m:sSup>
                    <m:r>
                      <a:rPr lang="fr-FR" b="1" i="1" smtClean="0">
                        <a:latin typeface="Cambria Math" panose="02040503050406030204" pitchFamily="18" charset="0"/>
                        <a:ea typeface="Cambria Math" panose="02040503050406030204" pitchFamily="18" charset="0"/>
                      </a:rPr>
                      <m:t>𝑷𝒂</m:t>
                    </m:r>
                    <m:r>
                      <a:rPr lang="fr-FR" b="1" i="1" smtClean="0">
                        <a:latin typeface="Cambria Math" panose="02040503050406030204" pitchFamily="18" charset="0"/>
                        <a:ea typeface="Cambria Math" panose="02040503050406030204" pitchFamily="18" charset="0"/>
                      </a:rPr>
                      <m:t>.</m:t>
                    </m:r>
                    <m:r>
                      <a:rPr lang="fr-FR" b="1" i="1" smtClean="0">
                        <a:latin typeface="Cambria Math" panose="02040503050406030204" pitchFamily="18" charset="0"/>
                        <a:ea typeface="Cambria Math" panose="02040503050406030204" pitchFamily="18" charset="0"/>
                      </a:rPr>
                      <m:t>𝒔</m:t>
                    </m:r>
                    <m:r>
                      <a:rPr lang="fr-FR" b="1" i="1" smtClean="0">
                        <a:latin typeface="Cambria Math" panose="02040503050406030204" pitchFamily="18" charset="0"/>
                        <a:ea typeface="Cambria Math" panose="02040503050406030204" pitchFamily="18" charset="0"/>
                      </a:rPr>
                      <m:t>.</m:t>
                    </m:r>
                    <m:sSup>
                      <m:sSupPr>
                        <m:ctrlPr>
                          <a:rPr lang="fr-FR" b="1" i="1">
                            <a:latin typeface="Cambria Math" panose="02040503050406030204" pitchFamily="18" charset="0"/>
                          </a:rPr>
                        </m:ctrlPr>
                      </m:sSupPr>
                      <m:e>
                        <m:r>
                          <a:rPr lang="fr-FR" b="1" i="1">
                            <a:latin typeface="Cambria Math" panose="02040503050406030204" pitchFamily="18" charset="0"/>
                          </a:rPr>
                          <m:t>𝒎</m:t>
                        </m:r>
                      </m:e>
                      <m:sup>
                        <m:r>
                          <a:rPr lang="fr-FR" b="1" i="1">
                            <a:latin typeface="Cambria Math" panose="02040503050406030204" pitchFamily="18" charset="0"/>
                          </a:rPr>
                          <m:t>−</m:t>
                        </m:r>
                        <m:r>
                          <a:rPr lang="fr-FR" b="1" i="1" smtClean="0">
                            <a:latin typeface="Cambria Math" panose="02040503050406030204" pitchFamily="18" charset="0"/>
                          </a:rPr>
                          <m:t>𝟑</m:t>
                        </m:r>
                      </m:sup>
                    </m:sSup>
                  </m:oMath>
                </a14:m>
                <a:r>
                  <a:rPr lang="fr-FR" b="1" dirty="0">
                    <a:latin typeface="Arial Nova Light" panose="020B0304020202020204" pitchFamily="34" charset="0"/>
                  </a:rPr>
                  <a:t> </a:t>
                </a:r>
                <a:r>
                  <a:rPr lang="fr-FR" b="1" baseline="60000" dirty="0">
                    <a:latin typeface="Arial Nova Light" panose="020B0304020202020204" pitchFamily="34" charset="0"/>
                  </a:rPr>
                  <a:t>[3]</a:t>
                </a:r>
              </a:p>
              <a:p>
                <a:pPr/>
                <a14:m>
                  <m:oMathPara xmlns:m="http://schemas.openxmlformats.org/officeDocument/2006/math">
                    <m:oMathParaPr>
                      <m:jc m:val="left"/>
                    </m:oMathParaPr>
                    <m:oMath xmlns:m="http://schemas.openxmlformats.org/officeDocument/2006/math">
                      <m:r>
                        <a:rPr lang="fr-FR" i="1" smtClean="0">
                          <a:latin typeface="Cambria Math" panose="02040503050406030204" pitchFamily="18" charset="0"/>
                        </a:rPr>
                        <m:t>𝜏</m:t>
                      </m:r>
                      <m:r>
                        <a:rPr lang="fr-FR" b="0" i="1" smtClean="0">
                          <a:latin typeface="Cambria Math" panose="02040503050406030204" pitchFamily="18" charset="0"/>
                        </a:rPr>
                        <m:t>=</m:t>
                      </m:r>
                      <m:r>
                        <a:rPr lang="fr-FR" b="0" i="1" smtClean="0">
                          <a:latin typeface="Cambria Math" panose="02040503050406030204" pitchFamily="18" charset="0"/>
                        </a:rPr>
                        <m:t>𝑅𝐶</m:t>
                      </m:r>
                      <m:r>
                        <a:rPr lang="fr-FR" b="0" i="1" smtClean="0">
                          <a:latin typeface="Cambria Math" panose="02040503050406030204" pitchFamily="18" charset="0"/>
                        </a:rPr>
                        <m:t>=</m:t>
                      </m:r>
                      <m:r>
                        <a:rPr lang="fr-FR" b="1" i="1" smtClean="0">
                          <a:latin typeface="Cambria Math" panose="02040503050406030204" pitchFamily="18" charset="0"/>
                        </a:rPr>
                        <m:t>𝟎</m:t>
                      </m:r>
                      <m:r>
                        <a:rPr lang="fr-FR" b="1" i="1" smtClean="0">
                          <a:latin typeface="Cambria Math" panose="02040503050406030204" pitchFamily="18" charset="0"/>
                        </a:rPr>
                        <m:t>,</m:t>
                      </m:r>
                      <m:r>
                        <a:rPr lang="fr-FR" b="1" i="1" smtClean="0">
                          <a:latin typeface="Cambria Math" panose="02040503050406030204" pitchFamily="18" charset="0"/>
                        </a:rPr>
                        <m:t>𝟖</m:t>
                      </m:r>
                      <m:r>
                        <a:rPr lang="fr-FR" b="1" i="1" smtClean="0">
                          <a:latin typeface="Cambria Math" panose="02040503050406030204" pitchFamily="18" charset="0"/>
                        </a:rPr>
                        <m:t> </m:t>
                      </m:r>
                      <m:r>
                        <a:rPr lang="fr-FR" b="1" i="1" smtClean="0">
                          <a:latin typeface="Cambria Math" panose="02040503050406030204" pitchFamily="18" charset="0"/>
                        </a:rPr>
                        <m:t>𝒔𝒆𝒄</m:t>
                      </m:r>
                    </m:oMath>
                  </m:oMathPara>
                </a14:m>
                <a:endParaRPr lang="fr-FR" b="1" dirty="0">
                  <a:latin typeface="Arial Nova Light" panose="020B0304020202020204" pitchFamily="34" charset="0"/>
                </a:endParaRPr>
              </a:p>
            </p:txBody>
          </p:sp>
        </mc:Choice>
        <mc:Fallback xmlns="">
          <p:sp>
            <p:nvSpPr>
              <p:cNvPr id="3" name="ZoneTexte 2">
                <a:extLst>
                  <a:ext uri="{FF2B5EF4-FFF2-40B4-BE49-F238E27FC236}">
                    <a16:creationId xmlns:a16="http://schemas.microsoft.com/office/drawing/2014/main" id="{F9B78F85-2397-7427-55E9-1C9492F851EF}"/>
                  </a:ext>
                </a:extLst>
              </p:cNvPr>
              <p:cNvSpPr txBox="1">
                <a:spLocks noRot="1" noChangeAspect="1" noMove="1" noResize="1" noEditPoints="1" noAdjustHandles="1" noChangeArrowheads="1" noChangeShapeType="1" noTextEdit="1"/>
              </p:cNvSpPr>
              <p:nvPr/>
            </p:nvSpPr>
            <p:spPr>
              <a:xfrm>
                <a:off x="66002" y="994250"/>
                <a:ext cx="7572201" cy="3823098"/>
              </a:xfrm>
              <a:prstGeom prst="rect">
                <a:avLst/>
              </a:prstGeom>
              <a:blipFill>
                <a:blip r:embed="rId3"/>
                <a:stretch>
                  <a:fillRect l="-725" t="-638"/>
                </a:stretch>
              </a:blipFill>
            </p:spPr>
            <p:txBody>
              <a:bodyPr/>
              <a:lstStyle/>
              <a:p>
                <a:r>
                  <a:rPr lang="fr-FR">
                    <a:noFill/>
                  </a:rPr>
                  <a:t> </a:t>
                </a:r>
              </a:p>
            </p:txBody>
          </p:sp>
        </mc:Fallback>
      </mc:AlternateContent>
      <p:sp>
        <p:nvSpPr>
          <p:cNvPr id="10" name="ZoneTexte 9">
            <a:extLst>
              <a:ext uri="{FF2B5EF4-FFF2-40B4-BE49-F238E27FC236}">
                <a16:creationId xmlns:a16="http://schemas.microsoft.com/office/drawing/2014/main" id="{1F682A5A-FAF3-4022-AD5A-0674BE73BC08}"/>
              </a:ext>
            </a:extLst>
          </p:cNvPr>
          <p:cNvSpPr txBox="1"/>
          <p:nvPr/>
        </p:nvSpPr>
        <p:spPr>
          <a:xfrm>
            <a:off x="66002" y="274539"/>
            <a:ext cx="1984471" cy="369332"/>
          </a:xfrm>
          <a:prstGeom prst="rect">
            <a:avLst/>
          </a:prstGeom>
          <a:noFill/>
        </p:spPr>
        <p:txBody>
          <a:bodyPr wrap="square">
            <a:spAutoFit/>
          </a:bodyPr>
          <a:lstStyle/>
          <a:p>
            <a:r>
              <a:rPr lang="fr-FR" b="1" u="sng" dirty="0">
                <a:latin typeface="Arial Nova Light" panose="020B0304020202020204" pitchFamily="34" charset="0"/>
              </a:rPr>
              <a:t>Un cas classique</a:t>
            </a:r>
          </a:p>
        </p:txBody>
      </p:sp>
      <p:sp>
        <p:nvSpPr>
          <p:cNvPr id="11" name="Rectangle 10">
            <a:extLst>
              <a:ext uri="{FF2B5EF4-FFF2-40B4-BE49-F238E27FC236}">
                <a16:creationId xmlns:a16="http://schemas.microsoft.com/office/drawing/2014/main" id="{A76A6775-16D9-CEFF-0459-55135188F735}"/>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8" name="Rectangle 7">
            <a:extLst>
              <a:ext uri="{FF2B5EF4-FFF2-40B4-BE49-F238E27FC236}">
                <a16:creationId xmlns:a16="http://schemas.microsoft.com/office/drawing/2014/main" id="{5F563349-36E4-4B4B-608B-1E6F3ED5473B}"/>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7 / 27</a:t>
            </a:r>
          </a:p>
        </p:txBody>
      </p:sp>
    </p:spTree>
    <p:extLst>
      <p:ext uri="{BB962C8B-B14F-4D97-AF65-F5344CB8AC3E}">
        <p14:creationId xmlns:p14="http://schemas.microsoft.com/office/powerpoint/2010/main" val="11737830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Modélisation</a:t>
            </a:r>
          </a:p>
        </p:txBody>
      </p:sp>
      <mc:AlternateContent xmlns:mc="http://schemas.openxmlformats.org/markup-compatibility/2006" xmlns:a14="http://schemas.microsoft.com/office/drawing/2010/main">
        <mc:Choice Requires="a14">
          <p:sp>
            <p:nvSpPr>
              <p:cNvPr id="14" name="ZoneTexte 13">
                <a:extLst>
                  <a:ext uri="{FF2B5EF4-FFF2-40B4-BE49-F238E27FC236}">
                    <a16:creationId xmlns:a16="http://schemas.microsoft.com/office/drawing/2014/main" id="{572A41C8-4D71-A4BE-E5EE-516E823EB0A0}"/>
                  </a:ext>
                </a:extLst>
              </p:cNvPr>
              <p:cNvSpPr txBox="1"/>
              <p:nvPr/>
            </p:nvSpPr>
            <p:spPr>
              <a:xfrm>
                <a:off x="5129176" y="1761443"/>
                <a:ext cx="3478196" cy="1088247"/>
              </a:xfrm>
              <a:prstGeom prst="rect">
                <a:avLst/>
              </a:prstGeom>
              <a:noFill/>
            </p:spPr>
            <p:txBody>
              <a:bodyPr wrap="none" rtlCol="0">
                <a:spAutoFit/>
              </a:bodyPr>
              <a:lstStyle/>
              <a:p>
                <a:r>
                  <a:rPr lang="fr-FR" dirty="0">
                    <a:solidFill>
                      <a:schemeClr val="tx1"/>
                    </a:solidFill>
                    <a:latin typeface="Arial Nova Light" panose="020B0304020202020204" pitchFamily="34" charset="0"/>
                  </a:rPr>
                  <a:t>Profil du signal : </a:t>
                </a:r>
                <a:r>
                  <a:rPr lang="fr-FR" baseline="60000" dirty="0">
                    <a:solidFill>
                      <a:schemeClr val="tx1"/>
                    </a:solidFill>
                    <a:latin typeface="Arial Nova Light" panose="020B0304020202020204" pitchFamily="34" charset="0"/>
                  </a:rPr>
                  <a:t>[4]</a:t>
                </a:r>
              </a:p>
              <a:p>
                <a:r>
                  <a:rPr lang="fr-FR" dirty="0">
                    <a:solidFill>
                      <a:schemeClr val="tx1"/>
                    </a:solidFill>
                    <a:latin typeface="Arial Nova Light" panose="020B0304020202020204" pitchFamily="34" charset="0"/>
                  </a:rPr>
                  <a:t> </a:t>
                </a:r>
                <a14:m>
                  <m:oMath xmlns:m="http://schemas.openxmlformats.org/officeDocument/2006/math">
                    <m:r>
                      <a:rPr lang="fr-FR" i="1" smtClean="0">
                        <a:solidFill>
                          <a:schemeClr val="tx1"/>
                        </a:solidFill>
                        <a:latin typeface="Cambria Math" panose="02040503050406030204" pitchFamily="18" charset="0"/>
                      </a:rPr>
                      <m:t>ⅈ</m:t>
                    </m:r>
                    <m:d>
                      <m:dPr>
                        <m:ctrlPr>
                          <a:rPr lang="fr-FR" i="1" smtClean="0">
                            <a:solidFill>
                              <a:schemeClr val="tx1"/>
                            </a:solidFill>
                            <a:latin typeface="Cambria Math" panose="02040503050406030204" pitchFamily="18" charset="0"/>
                          </a:rPr>
                        </m:ctrlPr>
                      </m:dPr>
                      <m:e>
                        <m:r>
                          <a:rPr lang="fr-FR" b="0" i="1" smtClean="0">
                            <a:solidFill>
                              <a:schemeClr val="tx1"/>
                            </a:solidFill>
                            <a:latin typeface="Cambria Math" panose="02040503050406030204" pitchFamily="18" charset="0"/>
                          </a:rPr>
                          <m:t>𝑡</m:t>
                        </m:r>
                      </m:e>
                    </m:d>
                    <m:r>
                      <a:rPr lang="fr-FR" i="1" smtClean="0">
                        <a:solidFill>
                          <a:schemeClr val="tx1"/>
                        </a:solidFill>
                        <a:latin typeface="Cambria Math" panose="02040503050406030204" pitchFamily="18" charset="0"/>
                      </a:rPr>
                      <m:t>=</m:t>
                    </m:r>
                    <m:sSub>
                      <m:sSubPr>
                        <m:ctrlPr>
                          <a:rPr lang="fr-FR" i="1" smtClean="0">
                            <a:solidFill>
                              <a:schemeClr val="tx1"/>
                            </a:solidFill>
                            <a:latin typeface="Cambria Math" panose="02040503050406030204" pitchFamily="18" charset="0"/>
                          </a:rPr>
                        </m:ctrlPr>
                      </m:sSubPr>
                      <m:e>
                        <m:r>
                          <a:rPr lang="fr-FR" i="1" smtClean="0">
                            <a:solidFill>
                              <a:schemeClr val="tx1"/>
                            </a:solidFill>
                            <a:latin typeface="Cambria Math" panose="02040503050406030204" pitchFamily="18" charset="0"/>
                          </a:rPr>
                          <m:t>𝐼</m:t>
                        </m:r>
                      </m:e>
                      <m:sub>
                        <m:r>
                          <a:rPr lang="fr-FR" i="1" smtClean="0">
                            <a:solidFill>
                              <a:schemeClr val="tx1"/>
                            </a:solidFill>
                            <a:latin typeface="Cambria Math" panose="02040503050406030204" pitchFamily="18" charset="0"/>
                          </a:rPr>
                          <m:t>0</m:t>
                        </m:r>
                      </m:sub>
                    </m:sSub>
                    <m:r>
                      <a:rPr lang="fr-FR" i="1" smtClean="0">
                        <a:solidFill>
                          <a:schemeClr val="tx1"/>
                        </a:solidFill>
                        <a:latin typeface="Cambria Math" panose="02040503050406030204" pitchFamily="18" charset="0"/>
                      </a:rPr>
                      <m:t>×</m:t>
                    </m:r>
                    <m:func>
                      <m:funcPr>
                        <m:ctrlPr>
                          <a:rPr lang="fr-FR" i="1" smtClean="0">
                            <a:solidFill>
                              <a:schemeClr val="tx1"/>
                            </a:solidFill>
                            <a:latin typeface="Cambria Math" panose="02040503050406030204" pitchFamily="18" charset="0"/>
                          </a:rPr>
                        </m:ctrlPr>
                      </m:funcPr>
                      <m:fName>
                        <m:sSup>
                          <m:sSupPr>
                            <m:ctrlPr>
                              <a:rPr lang="fr-FR" i="1" smtClean="0">
                                <a:solidFill>
                                  <a:schemeClr val="tx1"/>
                                </a:solidFill>
                                <a:latin typeface="Cambria Math" panose="02040503050406030204" pitchFamily="18" charset="0"/>
                              </a:rPr>
                            </m:ctrlPr>
                          </m:sSupPr>
                          <m:e>
                            <m:r>
                              <m:rPr>
                                <m:sty m:val="p"/>
                              </m:rPr>
                              <a:rPr lang="fr-FR" i="1" smtClean="0">
                                <a:solidFill>
                                  <a:schemeClr val="tx1"/>
                                </a:solidFill>
                                <a:latin typeface="Cambria Math" panose="02040503050406030204" pitchFamily="18" charset="0"/>
                              </a:rPr>
                              <m:t>sin</m:t>
                            </m:r>
                          </m:e>
                          <m:sup>
                            <m:r>
                              <a:rPr lang="fr-FR" i="1" smtClean="0">
                                <a:solidFill>
                                  <a:schemeClr val="tx1"/>
                                </a:solidFill>
                                <a:latin typeface="Cambria Math" panose="02040503050406030204" pitchFamily="18" charset="0"/>
                              </a:rPr>
                              <m:t>2</m:t>
                            </m:r>
                          </m:sup>
                        </m:sSup>
                      </m:fName>
                      <m:e>
                        <m:d>
                          <m:dPr>
                            <m:ctrlPr>
                              <a:rPr lang="fr-FR" i="1" smtClean="0">
                                <a:solidFill>
                                  <a:schemeClr val="tx1"/>
                                </a:solidFill>
                                <a:latin typeface="Cambria Math" panose="02040503050406030204" pitchFamily="18" charset="0"/>
                              </a:rPr>
                            </m:ctrlPr>
                          </m:dPr>
                          <m:e>
                            <m:f>
                              <m:fPr>
                                <m:ctrlPr>
                                  <a:rPr lang="fr-FR" i="1" smtClean="0">
                                    <a:solidFill>
                                      <a:schemeClr val="tx1"/>
                                    </a:solidFill>
                                    <a:latin typeface="Cambria Math" panose="02040503050406030204" pitchFamily="18" charset="0"/>
                                  </a:rPr>
                                </m:ctrlPr>
                              </m:fPr>
                              <m:num>
                                <m:r>
                                  <a:rPr lang="fr-FR" i="1" smtClean="0">
                                    <a:solidFill>
                                      <a:schemeClr val="tx1"/>
                                    </a:solidFill>
                                    <a:latin typeface="Cambria Math" panose="02040503050406030204" pitchFamily="18" charset="0"/>
                                  </a:rPr>
                                  <m:t>𝜋</m:t>
                                </m:r>
                                <m:r>
                                  <a:rPr lang="fr-FR"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𝑡</m:t>
                                </m:r>
                              </m:num>
                              <m:den>
                                <m:sSub>
                                  <m:sSubPr>
                                    <m:ctrlPr>
                                      <a:rPr lang="fr-FR" i="1">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𝑇</m:t>
                                    </m:r>
                                  </m:e>
                                  <m:sub>
                                    <m:r>
                                      <a:rPr lang="fr-FR" i="1">
                                        <a:solidFill>
                                          <a:schemeClr val="tx1"/>
                                        </a:solidFill>
                                        <a:latin typeface="Cambria Math" panose="02040503050406030204" pitchFamily="18" charset="0"/>
                                      </a:rPr>
                                      <m:t>𝑠</m:t>
                                    </m:r>
                                  </m:sub>
                                </m:sSub>
                              </m:den>
                            </m:f>
                          </m:e>
                        </m:d>
                      </m:e>
                    </m:func>
                    <m:r>
                      <a:rPr lang="fr-FR" i="1" smtClean="0">
                        <a:solidFill>
                          <a:schemeClr val="tx1"/>
                        </a:solidFill>
                        <a:latin typeface="Cambria Math" panose="02040503050406030204" pitchFamily="18" charset="0"/>
                      </a:rPr>
                      <m:t>,</m:t>
                    </m:r>
                    <m:r>
                      <a:rPr lang="fr-FR" b="0" i="1" smtClean="0">
                        <a:solidFill>
                          <a:schemeClr val="tx1"/>
                        </a:solidFill>
                        <a:latin typeface="Cambria Math" panose="02040503050406030204" pitchFamily="18" charset="0"/>
                      </a:rPr>
                      <m:t>𝑡</m:t>
                    </m:r>
                    <m:r>
                      <a:rPr lang="fr-FR" i="1" smtClean="0">
                        <a:solidFill>
                          <a:schemeClr val="tx1"/>
                        </a:solidFill>
                        <a:latin typeface="Cambria Math" panose="02040503050406030204" pitchFamily="18" charset="0"/>
                      </a:rPr>
                      <m:t>∈</m:t>
                    </m:r>
                    <m:d>
                      <m:dPr>
                        <m:begChr m:val="["/>
                        <m:endChr m:val="]"/>
                        <m:ctrlPr>
                          <a:rPr lang="fr-FR" i="1" smtClean="0">
                            <a:solidFill>
                              <a:schemeClr val="tx1"/>
                            </a:solidFill>
                            <a:latin typeface="Cambria Math" panose="02040503050406030204" pitchFamily="18" charset="0"/>
                          </a:rPr>
                        </m:ctrlPr>
                      </m:dPr>
                      <m:e>
                        <m:r>
                          <a:rPr lang="fr-FR" i="1" smtClean="0">
                            <a:solidFill>
                              <a:schemeClr val="tx1"/>
                            </a:solidFill>
                            <a:latin typeface="Cambria Math" panose="02040503050406030204" pitchFamily="18" charset="0"/>
                          </a:rPr>
                          <m:t>0,</m:t>
                        </m:r>
                        <m:sSub>
                          <m:sSubPr>
                            <m:ctrlPr>
                              <a:rPr lang="fr-FR" i="1">
                                <a:solidFill>
                                  <a:schemeClr val="tx1"/>
                                </a:solidFill>
                                <a:latin typeface="Cambria Math" panose="02040503050406030204" pitchFamily="18" charset="0"/>
                              </a:rPr>
                            </m:ctrlPr>
                          </m:sSubPr>
                          <m:e>
                            <m:r>
                              <a:rPr lang="fr-FR" i="1">
                                <a:solidFill>
                                  <a:schemeClr val="tx1"/>
                                </a:solidFill>
                                <a:latin typeface="Cambria Math" panose="02040503050406030204" pitchFamily="18" charset="0"/>
                              </a:rPr>
                              <m:t>𝑇</m:t>
                            </m:r>
                          </m:e>
                          <m:sub>
                            <m:r>
                              <a:rPr lang="fr-FR" i="1">
                                <a:solidFill>
                                  <a:schemeClr val="tx1"/>
                                </a:solidFill>
                                <a:latin typeface="Cambria Math" panose="02040503050406030204" pitchFamily="18" charset="0"/>
                              </a:rPr>
                              <m:t>𝑠</m:t>
                            </m:r>
                          </m:sub>
                        </m:sSub>
                      </m:e>
                    </m:d>
                  </m:oMath>
                </a14:m>
                <a:endParaRPr lang="fr-FR" dirty="0">
                  <a:solidFill>
                    <a:schemeClr val="tx1"/>
                  </a:solidFill>
                  <a:latin typeface="Arial Nova Light" panose="020B0304020202020204" pitchFamily="34" charset="0"/>
                </a:endParaRPr>
              </a:p>
              <a:p>
                <a:r>
                  <a:rPr lang="fr-FR" dirty="0">
                    <a:solidFill>
                      <a:schemeClr val="bg1"/>
                    </a:solidFill>
                    <a:latin typeface="Arial Nova Light" panose="020B0304020202020204" pitchFamily="34" charset="0"/>
                  </a:rPr>
                  <a:t>Profil</a:t>
                </a:r>
                <a14:m>
                  <m:oMath xmlns:m="http://schemas.openxmlformats.org/officeDocument/2006/math">
                    <m:r>
                      <a:rPr lang="fr-FR" i="1">
                        <a:latin typeface="Cambria Math" panose="02040503050406030204" pitchFamily="18" charset="0"/>
                      </a:rPr>
                      <m:t>=</m:t>
                    </m:r>
                    <m:r>
                      <a:rPr lang="fr-FR" b="0" i="1" smtClean="0">
                        <a:latin typeface="Cambria Math" panose="02040503050406030204" pitchFamily="18" charset="0"/>
                      </a:rPr>
                      <m:t>0 </m:t>
                    </m:r>
                    <m:r>
                      <a:rPr lang="fr-FR" b="0" i="1" smtClean="0">
                        <a:solidFill>
                          <a:schemeClr val="tx1"/>
                        </a:solidFill>
                        <a:latin typeface="Cambria Math" panose="02040503050406030204" pitchFamily="18" charset="0"/>
                      </a:rPr>
                      <m:t>                        ,</m:t>
                    </m:r>
                    <m:r>
                      <a:rPr lang="fr-FR" i="1">
                        <a:latin typeface="Cambria Math" panose="02040503050406030204" pitchFamily="18" charset="0"/>
                      </a:rPr>
                      <m:t>𝑡</m:t>
                    </m:r>
                    <m:r>
                      <a:rPr lang="fr-FR" i="1">
                        <a:latin typeface="Cambria Math" panose="02040503050406030204" pitchFamily="18" charset="0"/>
                      </a:rPr>
                      <m:t>∈</m:t>
                    </m:r>
                    <m:d>
                      <m:dPr>
                        <m:begChr m:val="["/>
                        <m:endChr m:val="]"/>
                        <m:ctrlPr>
                          <a:rPr lang="fr-FR" i="1">
                            <a:latin typeface="Cambria Math" panose="02040503050406030204" pitchFamily="18" charset="0"/>
                          </a:rPr>
                        </m:ctrlPr>
                      </m:dPr>
                      <m:e>
                        <m:sSub>
                          <m:sSubPr>
                            <m:ctrlPr>
                              <a:rPr lang="fr-FR" i="1">
                                <a:latin typeface="Cambria Math" panose="02040503050406030204" pitchFamily="18" charset="0"/>
                              </a:rPr>
                            </m:ctrlPr>
                          </m:sSubPr>
                          <m:e>
                            <m:r>
                              <a:rPr lang="fr-FR" i="1">
                                <a:latin typeface="Cambria Math" panose="02040503050406030204" pitchFamily="18" charset="0"/>
                              </a:rPr>
                              <m:t>𝑇</m:t>
                            </m:r>
                          </m:e>
                          <m:sub>
                            <m:r>
                              <a:rPr lang="fr-FR" i="1">
                                <a:latin typeface="Cambria Math" panose="02040503050406030204" pitchFamily="18" charset="0"/>
                              </a:rPr>
                              <m:t>𝑠</m:t>
                            </m:r>
                          </m:sub>
                        </m:sSub>
                        <m:r>
                          <a:rPr lang="fr-FR" i="1">
                            <a:latin typeface="Cambria Math" panose="02040503050406030204" pitchFamily="18" charset="0"/>
                          </a:rPr>
                          <m:t>,</m:t>
                        </m:r>
                        <m:r>
                          <a:rPr lang="fr-FR" b="0" i="1" smtClean="0">
                            <a:latin typeface="Cambria Math" panose="02040503050406030204" pitchFamily="18" charset="0"/>
                          </a:rPr>
                          <m:t>𝑇</m:t>
                        </m:r>
                        <m:r>
                          <a:rPr lang="fr-FR" i="1" smtClean="0">
                            <a:latin typeface="Cambria Math" panose="02040503050406030204" pitchFamily="18" charset="0"/>
                          </a:rPr>
                          <m:t> </m:t>
                        </m:r>
                      </m:e>
                    </m:d>
                  </m:oMath>
                </a14:m>
                <a:endParaRPr lang="fr-FR" dirty="0">
                  <a:solidFill>
                    <a:schemeClr val="tx1"/>
                  </a:solidFill>
                  <a:latin typeface="Arial Nova Light" panose="020B0304020202020204" pitchFamily="34" charset="0"/>
                </a:endParaRPr>
              </a:p>
            </p:txBody>
          </p:sp>
        </mc:Choice>
        <mc:Fallback xmlns="">
          <p:sp>
            <p:nvSpPr>
              <p:cNvPr id="14" name="ZoneTexte 13">
                <a:extLst>
                  <a:ext uri="{FF2B5EF4-FFF2-40B4-BE49-F238E27FC236}">
                    <a16:creationId xmlns:a16="http://schemas.microsoft.com/office/drawing/2014/main" id="{572A41C8-4D71-A4BE-E5EE-516E823EB0A0}"/>
                  </a:ext>
                </a:extLst>
              </p:cNvPr>
              <p:cNvSpPr txBox="1">
                <a:spLocks noRot="1" noChangeAspect="1" noMove="1" noResize="1" noEditPoints="1" noAdjustHandles="1" noChangeArrowheads="1" noChangeShapeType="1" noTextEdit="1"/>
              </p:cNvSpPr>
              <p:nvPr/>
            </p:nvSpPr>
            <p:spPr>
              <a:xfrm>
                <a:off x="5129176" y="1761443"/>
                <a:ext cx="3478196" cy="1088247"/>
              </a:xfrm>
              <a:prstGeom prst="rect">
                <a:avLst/>
              </a:prstGeom>
              <a:blipFill>
                <a:blip r:embed="rId3"/>
                <a:stretch>
                  <a:fillRect l="-1401" t="-6180" b="-8427"/>
                </a:stretch>
              </a:blipFill>
            </p:spPr>
            <p:txBody>
              <a:bodyPr/>
              <a:lstStyle/>
              <a:p>
                <a:r>
                  <a:rPr lang="fr-FR">
                    <a:noFill/>
                  </a:rPr>
                  <a:t> </a:t>
                </a:r>
              </a:p>
            </p:txBody>
          </p:sp>
        </mc:Fallback>
      </mc:AlternateContent>
      <p:sp>
        <p:nvSpPr>
          <p:cNvPr id="16" name="ZoneTexte 15">
            <a:extLst>
              <a:ext uri="{FF2B5EF4-FFF2-40B4-BE49-F238E27FC236}">
                <a16:creationId xmlns:a16="http://schemas.microsoft.com/office/drawing/2014/main" id="{A38F6386-D36E-C965-49AF-284C2FA60E59}"/>
              </a:ext>
            </a:extLst>
          </p:cNvPr>
          <p:cNvSpPr txBox="1"/>
          <p:nvPr/>
        </p:nvSpPr>
        <p:spPr>
          <a:xfrm>
            <a:off x="5129176" y="1068158"/>
            <a:ext cx="4118563" cy="553998"/>
          </a:xfrm>
          <a:prstGeom prst="rect">
            <a:avLst/>
          </a:prstGeom>
          <a:noFill/>
        </p:spPr>
        <p:txBody>
          <a:bodyPr wrap="none" rtlCol="0">
            <a:spAutoFit/>
          </a:bodyPr>
          <a:lstStyle/>
          <a:p>
            <a:r>
              <a:rPr lang="fr-FR" dirty="0">
                <a:latin typeface="Arial Nova Light" panose="020B0304020202020204" pitchFamily="34" charset="0"/>
              </a:rPr>
              <a:t>Obtenu par le code signal(T, Ts, I0, s, n)</a:t>
            </a:r>
          </a:p>
          <a:p>
            <a:r>
              <a:rPr lang="fr-FR" sz="1200" i="1" dirty="0">
                <a:latin typeface="Arial Nova Light" panose="020B0304020202020204" pitchFamily="34" charset="0"/>
              </a:rPr>
              <a:t>Cf signal.py</a:t>
            </a:r>
          </a:p>
        </p:txBody>
      </p:sp>
      <p:pic>
        <p:nvPicPr>
          <p:cNvPr id="5" name="Image 4">
            <a:extLst>
              <a:ext uri="{FF2B5EF4-FFF2-40B4-BE49-F238E27FC236}">
                <a16:creationId xmlns:a16="http://schemas.microsoft.com/office/drawing/2014/main" id="{0CC3E0A5-6491-1478-BFB9-86B7D8F15437}"/>
              </a:ext>
            </a:extLst>
          </p:cNvPr>
          <p:cNvPicPr>
            <a:picLocks noChangeAspect="1"/>
          </p:cNvPicPr>
          <p:nvPr/>
        </p:nvPicPr>
        <p:blipFill rotWithShape="1">
          <a:blip r:embed="rId4">
            <a:extLst>
              <a:ext uri="{28A0092B-C50C-407E-A947-70E740481C1C}">
                <a14:useLocalDpi xmlns:a14="http://schemas.microsoft.com/office/drawing/2010/main" val="0"/>
              </a:ext>
            </a:extLst>
          </a:blip>
          <a:srcRect l="6039" t="8173" r="8419" b="4695"/>
          <a:stretch/>
        </p:blipFill>
        <p:spPr>
          <a:xfrm>
            <a:off x="123067" y="1793319"/>
            <a:ext cx="5006109" cy="3824335"/>
          </a:xfrm>
          <a:prstGeom prst="rect">
            <a:avLst/>
          </a:prstGeom>
        </p:spPr>
      </p:pic>
      <p:cxnSp>
        <p:nvCxnSpPr>
          <p:cNvPr id="17" name="Connecteur droit 16">
            <a:extLst>
              <a:ext uri="{FF2B5EF4-FFF2-40B4-BE49-F238E27FC236}">
                <a16:creationId xmlns:a16="http://schemas.microsoft.com/office/drawing/2014/main" id="{9A9A714A-96F2-BDBD-8771-7CC55A1E2C79}"/>
              </a:ext>
            </a:extLst>
          </p:cNvPr>
          <p:cNvCxnSpPr>
            <a:cxnSpLocks/>
          </p:cNvCxnSpPr>
          <p:nvPr/>
        </p:nvCxnSpPr>
        <p:spPr>
          <a:xfrm>
            <a:off x="5129176" y="960582"/>
            <a:ext cx="0" cy="4756727"/>
          </a:xfrm>
          <a:prstGeom prst="line">
            <a:avLst/>
          </a:prstGeom>
          <a:ln w="28575"/>
        </p:spPr>
        <p:style>
          <a:lnRef idx="1">
            <a:schemeClr val="dk1"/>
          </a:lnRef>
          <a:fillRef idx="0">
            <a:schemeClr val="dk1"/>
          </a:fillRef>
          <a:effectRef idx="0">
            <a:schemeClr val="dk1"/>
          </a:effectRef>
          <a:fontRef idx="minor">
            <a:schemeClr val="tx1"/>
          </a:fontRef>
        </p:style>
      </p:cxnSp>
      <p:sp>
        <p:nvSpPr>
          <p:cNvPr id="18" name="ZoneTexte 17">
            <a:extLst>
              <a:ext uri="{FF2B5EF4-FFF2-40B4-BE49-F238E27FC236}">
                <a16:creationId xmlns:a16="http://schemas.microsoft.com/office/drawing/2014/main" id="{EB1683D8-F4B9-7B3C-F204-3EB9ABD1DE32}"/>
              </a:ext>
            </a:extLst>
          </p:cNvPr>
          <p:cNvSpPr txBox="1"/>
          <p:nvPr/>
        </p:nvSpPr>
        <p:spPr>
          <a:xfrm>
            <a:off x="5179976" y="2988977"/>
            <a:ext cx="3856184" cy="1569660"/>
          </a:xfrm>
          <a:prstGeom prst="rect">
            <a:avLst/>
          </a:prstGeom>
          <a:noFill/>
        </p:spPr>
        <p:txBody>
          <a:bodyPr wrap="none" rtlCol="0">
            <a:spAutoFit/>
          </a:bodyPr>
          <a:lstStyle/>
          <a:p>
            <a:r>
              <a:rPr lang="fr-FR" dirty="0">
                <a:latin typeface="Arial Nova Light" panose="020B0304020202020204" pitchFamily="34" charset="0"/>
              </a:rPr>
              <a:t>T : Période du signal</a:t>
            </a:r>
          </a:p>
          <a:p>
            <a:r>
              <a:rPr lang="fr-FR" dirty="0">
                <a:latin typeface="Arial Nova Light" panose="020B0304020202020204" pitchFamily="34" charset="0"/>
              </a:rPr>
              <a:t>Ts : Durée de la systole</a:t>
            </a:r>
          </a:p>
          <a:p>
            <a:r>
              <a:rPr lang="fr-FR" dirty="0">
                <a:latin typeface="Arial Nova Light" panose="020B0304020202020204" pitchFamily="34" charset="0"/>
              </a:rPr>
              <a:t>I</a:t>
            </a:r>
            <a:r>
              <a:rPr lang="fr-FR" baseline="-25000" dirty="0">
                <a:latin typeface="Arial Nova Light" panose="020B0304020202020204" pitchFamily="34" charset="0"/>
              </a:rPr>
              <a:t>0</a:t>
            </a:r>
            <a:r>
              <a:rPr lang="fr-FR" dirty="0">
                <a:latin typeface="Arial Nova Light" panose="020B0304020202020204" pitchFamily="34" charset="0"/>
              </a:rPr>
              <a:t> : Intensité du signal</a:t>
            </a:r>
          </a:p>
          <a:p>
            <a:endParaRPr lang="fr-FR" sz="1400" dirty="0">
              <a:latin typeface="Arial Nova Light" panose="020B0304020202020204" pitchFamily="34" charset="0"/>
            </a:endParaRPr>
          </a:p>
          <a:p>
            <a:r>
              <a:rPr lang="fr-FR" sz="1400" dirty="0">
                <a:latin typeface="Arial Nova Light" panose="020B0304020202020204" pitchFamily="34" charset="0"/>
              </a:rPr>
              <a:t>s : durée du signal</a:t>
            </a:r>
          </a:p>
          <a:p>
            <a:r>
              <a:rPr lang="fr-FR" sz="1400" dirty="0">
                <a:latin typeface="Arial Nova Light" panose="020B0304020202020204" pitchFamily="34" charset="0"/>
              </a:rPr>
              <a:t>n : la moitié du nombre d’acquisition par période</a:t>
            </a:r>
          </a:p>
        </p:txBody>
      </p:sp>
      <p:sp>
        <p:nvSpPr>
          <p:cNvPr id="22" name="ZoneTexte 21">
            <a:extLst>
              <a:ext uri="{FF2B5EF4-FFF2-40B4-BE49-F238E27FC236}">
                <a16:creationId xmlns:a16="http://schemas.microsoft.com/office/drawing/2014/main" id="{132714AB-F911-04CF-04B2-E90F39B557F3}"/>
              </a:ext>
            </a:extLst>
          </p:cNvPr>
          <p:cNvSpPr txBox="1"/>
          <p:nvPr/>
        </p:nvSpPr>
        <p:spPr>
          <a:xfrm>
            <a:off x="34656" y="6163180"/>
            <a:ext cx="5465471" cy="461665"/>
          </a:xfrm>
          <a:prstGeom prst="rect">
            <a:avLst/>
          </a:prstGeom>
          <a:noFill/>
        </p:spPr>
        <p:txBody>
          <a:bodyPr wrap="none" rtlCol="0">
            <a:spAutoFit/>
          </a:bodyPr>
          <a:lstStyle/>
          <a:p>
            <a:r>
              <a:rPr lang="fr-FR" sz="1200" i="1" dirty="0">
                <a:latin typeface="Arial Nova Light" panose="020B0304020202020204" pitchFamily="34" charset="0"/>
              </a:rPr>
              <a:t>Systole : 	phase d’éjection du sang, du cœur vers le corps </a:t>
            </a:r>
          </a:p>
          <a:p>
            <a:r>
              <a:rPr lang="fr-FR" sz="1200" i="1" dirty="0">
                <a:latin typeface="Arial Nova Light" panose="020B0304020202020204" pitchFamily="34" charset="0"/>
              </a:rPr>
              <a:t>	(plus particulièrement vers les poumons pour le ventricule gauche)</a:t>
            </a:r>
          </a:p>
        </p:txBody>
      </p:sp>
      <p:sp>
        <p:nvSpPr>
          <p:cNvPr id="26" name="ZoneTexte 25">
            <a:extLst>
              <a:ext uri="{FF2B5EF4-FFF2-40B4-BE49-F238E27FC236}">
                <a16:creationId xmlns:a16="http://schemas.microsoft.com/office/drawing/2014/main" id="{B757F529-D5A3-B683-7BB4-57592475B472}"/>
              </a:ext>
            </a:extLst>
          </p:cNvPr>
          <p:cNvSpPr txBox="1"/>
          <p:nvPr/>
        </p:nvSpPr>
        <p:spPr>
          <a:xfrm>
            <a:off x="66002" y="274539"/>
            <a:ext cx="2076834" cy="369332"/>
          </a:xfrm>
          <a:prstGeom prst="rect">
            <a:avLst/>
          </a:prstGeom>
          <a:noFill/>
        </p:spPr>
        <p:txBody>
          <a:bodyPr wrap="square">
            <a:spAutoFit/>
          </a:bodyPr>
          <a:lstStyle/>
          <a:p>
            <a:r>
              <a:rPr lang="fr-FR" b="1" u="sng" dirty="0">
                <a:latin typeface="Arial Nova Light" panose="020B0304020202020204" pitchFamily="34" charset="0"/>
              </a:rPr>
              <a:t>Un cas classique</a:t>
            </a:r>
          </a:p>
        </p:txBody>
      </p:sp>
      <p:pic>
        <p:nvPicPr>
          <p:cNvPr id="4" name="Image 3">
            <a:extLst>
              <a:ext uri="{FF2B5EF4-FFF2-40B4-BE49-F238E27FC236}">
                <a16:creationId xmlns:a16="http://schemas.microsoft.com/office/drawing/2014/main" id="{D385C007-C4CA-879C-B385-F02F351ED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3067" y="1161435"/>
            <a:ext cx="4153381" cy="516026"/>
          </a:xfrm>
          <a:prstGeom prst="rect">
            <a:avLst/>
          </a:prstGeom>
        </p:spPr>
      </p:pic>
      <p:sp>
        <p:nvSpPr>
          <p:cNvPr id="19" name="Rectangle 18">
            <a:extLst>
              <a:ext uri="{FF2B5EF4-FFF2-40B4-BE49-F238E27FC236}">
                <a16:creationId xmlns:a16="http://schemas.microsoft.com/office/drawing/2014/main" id="{1C290DDB-5B6C-727F-83C1-1257E35AD5BA}"/>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1" name="ZoneTexte 10">
            <a:extLst>
              <a:ext uri="{FF2B5EF4-FFF2-40B4-BE49-F238E27FC236}">
                <a16:creationId xmlns:a16="http://schemas.microsoft.com/office/drawing/2014/main" id="{5D8904A0-8548-F636-5A10-1F95D9B23CA6}"/>
              </a:ext>
            </a:extLst>
          </p:cNvPr>
          <p:cNvSpPr txBox="1"/>
          <p:nvPr/>
        </p:nvSpPr>
        <p:spPr>
          <a:xfrm>
            <a:off x="401346" y="5563420"/>
            <a:ext cx="4508863" cy="307777"/>
          </a:xfrm>
          <a:prstGeom prst="rect">
            <a:avLst/>
          </a:prstGeom>
          <a:noFill/>
        </p:spPr>
        <p:txBody>
          <a:bodyPr wrap="none" rtlCol="0">
            <a:spAutoFit/>
          </a:bodyPr>
          <a:lstStyle/>
          <a:p>
            <a:r>
              <a:rPr lang="fr-FR" sz="1400" dirty="0">
                <a:latin typeface="Arial Nova Light" panose="020B0304020202020204" pitchFamily="34" charset="0"/>
              </a:rPr>
              <a:t>Débit volumique (</a:t>
            </a:r>
            <a:r>
              <a:rPr lang="fr-FR" sz="1400" dirty="0" err="1">
                <a:latin typeface="Arial Nova Light" panose="020B0304020202020204" pitchFamily="34" charset="0"/>
              </a:rPr>
              <a:t>mL</a:t>
            </a:r>
            <a:r>
              <a:rPr lang="fr-FR" sz="1400" dirty="0">
                <a:latin typeface="Arial Nova Light" panose="020B0304020202020204" pitchFamily="34" charset="0"/>
              </a:rPr>
              <a:t>/s) en fonction du temps (secondes)</a:t>
            </a:r>
          </a:p>
        </p:txBody>
      </p:sp>
      <p:sp>
        <p:nvSpPr>
          <p:cNvPr id="15" name="Rectangle 14">
            <a:extLst>
              <a:ext uri="{FF2B5EF4-FFF2-40B4-BE49-F238E27FC236}">
                <a16:creationId xmlns:a16="http://schemas.microsoft.com/office/drawing/2014/main" id="{39A0CB6B-7644-BEF4-09B6-56FE9D3DF9C2}"/>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8 / 27</a:t>
            </a:r>
          </a:p>
        </p:txBody>
      </p:sp>
    </p:spTree>
    <p:extLst>
      <p:ext uri="{BB962C8B-B14F-4D97-AF65-F5344CB8AC3E}">
        <p14:creationId xmlns:p14="http://schemas.microsoft.com/office/powerpoint/2010/main" val="20221552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69CCFDD-2ADE-0212-F74F-1966FE7A4EF1}"/>
              </a:ext>
            </a:extLst>
          </p:cNvPr>
          <p:cNvSpPr/>
          <p:nvPr/>
        </p:nvSpPr>
        <p:spPr>
          <a:xfrm>
            <a:off x="6858000" y="0"/>
            <a:ext cx="2286000" cy="27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 name="Rectangle 8">
            <a:extLst>
              <a:ext uri="{FF2B5EF4-FFF2-40B4-BE49-F238E27FC236}">
                <a16:creationId xmlns:a16="http://schemas.microsoft.com/office/drawing/2014/main" id="{C7C0A724-8424-BD71-1A82-E08CAC47E5D9}"/>
              </a:ext>
            </a:extLst>
          </p:cNvPr>
          <p:cNvSpPr/>
          <p:nvPr/>
        </p:nvSpPr>
        <p:spPr>
          <a:xfrm>
            <a:off x="0" y="0"/>
            <a:ext cx="6858000" cy="270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Modélisation</a:t>
            </a:r>
          </a:p>
        </p:txBody>
      </p:sp>
      <p:pic>
        <p:nvPicPr>
          <p:cNvPr id="17" name="Image 16">
            <a:extLst>
              <a:ext uri="{FF2B5EF4-FFF2-40B4-BE49-F238E27FC236}">
                <a16:creationId xmlns:a16="http://schemas.microsoft.com/office/drawing/2014/main" id="{A7E58125-363D-E2B6-CBDD-88759DE31A80}"/>
              </a:ext>
            </a:extLst>
          </p:cNvPr>
          <p:cNvPicPr>
            <a:picLocks noChangeAspect="1"/>
          </p:cNvPicPr>
          <p:nvPr/>
        </p:nvPicPr>
        <p:blipFill rotWithShape="1">
          <a:blip r:embed="rId3">
            <a:extLst>
              <a:ext uri="{28A0092B-C50C-407E-A947-70E740481C1C}">
                <a14:useLocalDpi xmlns:a14="http://schemas.microsoft.com/office/drawing/2010/main" val="0"/>
              </a:ext>
            </a:extLst>
          </a:blip>
          <a:srcRect l="3556" t="1382" r="11415" b="2253"/>
          <a:stretch/>
        </p:blipFill>
        <p:spPr>
          <a:xfrm>
            <a:off x="66002" y="800597"/>
            <a:ext cx="4867697" cy="3900712"/>
          </a:xfrm>
          <a:prstGeom prst="rect">
            <a:avLst/>
          </a:prstGeom>
        </p:spPr>
      </p:pic>
      <p:sp>
        <p:nvSpPr>
          <p:cNvPr id="10" name="ZoneTexte 9">
            <a:extLst>
              <a:ext uri="{FF2B5EF4-FFF2-40B4-BE49-F238E27FC236}">
                <a16:creationId xmlns:a16="http://schemas.microsoft.com/office/drawing/2014/main" id="{042BD738-9559-03EF-F49D-B09F6F767CB3}"/>
              </a:ext>
            </a:extLst>
          </p:cNvPr>
          <p:cNvSpPr txBox="1"/>
          <p:nvPr/>
        </p:nvSpPr>
        <p:spPr>
          <a:xfrm>
            <a:off x="66002" y="274539"/>
            <a:ext cx="2123016" cy="369332"/>
          </a:xfrm>
          <a:prstGeom prst="rect">
            <a:avLst/>
          </a:prstGeom>
          <a:noFill/>
        </p:spPr>
        <p:txBody>
          <a:bodyPr wrap="square">
            <a:spAutoFit/>
          </a:bodyPr>
          <a:lstStyle/>
          <a:p>
            <a:r>
              <a:rPr lang="fr-FR" b="1" u="sng" dirty="0">
                <a:latin typeface="Arial Nova Light" panose="020B0304020202020204" pitchFamily="34" charset="0"/>
              </a:rPr>
              <a:t>Un cas classique</a:t>
            </a:r>
          </a:p>
        </p:txBody>
      </p:sp>
      <p:pic>
        <p:nvPicPr>
          <p:cNvPr id="3" name="Image 2">
            <a:extLst>
              <a:ext uri="{FF2B5EF4-FFF2-40B4-BE49-F238E27FC236}">
                <a16:creationId xmlns:a16="http://schemas.microsoft.com/office/drawing/2014/main" id="{B826B388-57BC-BA12-FB03-61AFF47B506C}"/>
              </a:ext>
            </a:extLst>
          </p:cNvPr>
          <p:cNvPicPr>
            <a:picLocks noChangeAspect="1"/>
          </p:cNvPicPr>
          <p:nvPr/>
        </p:nvPicPr>
        <p:blipFill rotWithShape="1">
          <a:blip r:embed="rId4">
            <a:extLst>
              <a:ext uri="{28A0092B-C50C-407E-A947-70E740481C1C}">
                <a14:useLocalDpi xmlns:a14="http://schemas.microsoft.com/office/drawing/2010/main" val="0"/>
              </a:ext>
            </a:extLst>
          </a:blip>
          <a:srcRect l="19429" t="4449" r="17071" b="16323"/>
          <a:stretch/>
        </p:blipFill>
        <p:spPr>
          <a:xfrm>
            <a:off x="3642397" y="2797134"/>
            <a:ext cx="5223164" cy="3703077"/>
          </a:xfrm>
          <a:prstGeom prst="rect">
            <a:avLst/>
          </a:prstGeom>
        </p:spPr>
      </p:pic>
      <p:sp>
        <p:nvSpPr>
          <p:cNvPr id="4" name="ZoneTexte 3">
            <a:extLst>
              <a:ext uri="{FF2B5EF4-FFF2-40B4-BE49-F238E27FC236}">
                <a16:creationId xmlns:a16="http://schemas.microsoft.com/office/drawing/2014/main" id="{A5416E83-372A-3C77-047B-224D3A1EBD04}"/>
              </a:ext>
            </a:extLst>
          </p:cNvPr>
          <p:cNvSpPr txBox="1"/>
          <p:nvPr/>
        </p:nvSpPr>
        <p:spPr>
          <a:xfrm>
            <a:off x="378692" y="5195110"/>
            <a:ext cx="3684022" cy="1384995"/>
          </a:xfrm>
          <a:prstGeom prst="rect">
            <a:avLst/>
          </a:prstGeom>
          <a:noFill/>
        </p:spPr>
        <p:txBody>
          <a:bodyPr wrap="none" rtlCol="0">
            <a:spAutoFit/>
          </a:bodyPr>
          <a:lstStyle/>
          <a:p>
            <a:r>
              <a:rPr lang="fr-FR" sz="1400" dirty="0">
                <a:latin typeface="Arial Nova Light" panose="020B0304020202020204" pitchFamily="34" charset="0"/>
              </a:rPr>
              <a:t>Pression artérielle pour 3 modélisation </a:t>
            </a:r>
          </a:p>
          <a:p>
            <a:r>
              <a:rPr lang="fr-FR" sz="1400" dirty="0">
                <a:latin typeface="Arial Nova Light" panose="020B0304020202020204" pitchFamily="34" charset="0"/>
              </a:rPr>
              <a:t>de </a:t>
            </a:r>
            <a:r>
              <a:rPr lang="fr-FR" sz="1400" dirty="0" err="1">
                <a:latin typeface="Arial Nova Light" panose="020B0304020202020204" pitchFamily="34" charset="0"/>
              </a:rPr>
              <a:t>Windkessel</a:t>
            </a:r>
            <a:r>
              <a:rPr lang="fr-FR" sz="1400" baseline="60000" dirty="0">
                <a:solidFill>
                  <a:schemeClr val="tx1"/>
                </a:solidFill>
                <a:latin typeface="Arial Nova Light" panose="020B0304020202020204" pitchFamily="34" charset="0"/>
              </a:rPr>
              <a:t> [4]</a:t>
            </a:r>
            <a:endParaRPr lang="fr-FR" sz="1400" dirty="0">
              <a:latin typeface="Arial Nova Light" panose="020B0304020202020204" pitchFamily="34" charset="0"/>
            </a:endParaRPr>
          </a:p>
          <a:p>
            <a:pPr marL="800100" lvl="1" indent="-342900">
              <a:buFont typeface="+mj-lt"/>
              <a:buAutoNum type="alphaLcParenR"/>
            </a:pPr>
            <a:r>
              <a:rPr lang="fr-FR" sz="1400" dirty="0">
                <a:latin typeface="Arial Nova Light" panose="020B0304020202020204" pitchFamily="34" charset="0"/>
              </a:rPr>
              <a:t>Pression mesurée</a:t>
            </a:r>
          </a:p>
          <a:p>
            <a:pPr marL="800100" lvl="1" indent="-342900">
              <a:buFont typeface="+mj-lt"/>
              <a:buAutoNum type="alphaLcParenR"/>
            </a:pPr>
            <a:r>
              <a:rPr lang="fr-FR" sz="1400" dirty="0" err="1">
                <a:latin typeface="Arial Nova Light" panose="020B0304020202020204" pitchFamily="34" charset="0"/>
              </a:rPr>
              <a:t>Windkessel</a:t>
            </a:r>
            <a:r>
              <a:rPr lang="fr-FR" sz="1400" dirty="0">
                <a:latin typeface="Arial Nova Light" panose="020B0304020202020204" pitchFamily="34" charset="0"/>
              </a:rPr>
              <a:t> à 4 éléments (R, L,C, r)</a:t>
            </a:r>
          </a:p>
          <a:p>
            <a:pPr marL="800100" lvl="1" indent="-342900">
              <a:buFont typeface="+mj-lt"/>
              <a:buAutoNum type="alphaLcParenR"/>
            </a:pPr>
            <a:r>
              <a:rPr lang="fr-FR" sz="1400" dirty="0" err="1">
                <a:latin typeface="Arial Nova Light" panose="020B0304020202020204" pitchFamily="34" charset="0"/>
              </a:rPr>
              <a:t>Windkessel</a:t>
            </a:r>
            <a:r>
              <a:rPr lang="fr-FR" sz="1400" dirty="0">
                <a:latin typeface="Arial Nova Light" panose="020B0304020202020204" pitchFamily="34" charset="0"/>
              </a:rPr>
              <a:t> à 3 éléments (R, L, C)</a:t>
            </a:r>
          </a:p>
          <a:p>
            <a:pPr marL="800100" lvl="1" indent="-342900">
              <a:buFont typeface="+mj-lt"/>
              <a:buAutoNum type="alphaLcParenR"/>
            </a:pPr>
            <a:r>
              <a:rPr lang="fr-FR" sz="1400" dirty="0" err="1">
                <a:latin typeface="Arial Nova Light" panose="020B0304020202020204" pitchFamily="34" charset="0"/>
              </a:rPr>
              <a:t>Windkessel</a:t>
            </a:r>
            <a:r>
              <a:rPr lang="fr-FR" sz="1400" dirty="0">
                <a:latin typeface="Arial Nova Light" panose="020B0304020202020204" pitchFamily="34" charset="0"/>
              </a:rPr>
              <a:t> à 2 éléments (R, L)</a:t>
            </a:r>
          </a:p>
        </p:txBody>
      </p:sp>
      <p:sp>
        <p:nvSpPr>
          <p:cNvPr id="11" name="Rectangle 10">
            <a:extLst>
              <a:ext uri="{FF2B5EF4-FFF2-40B4-BE49-F238E27FC236}">
                <a16:creationId xmlns:a16="http://schemas.microsoft.com/office/drawing/2014/main" id="{EFFFBA0A-4573-E1D8-BBBC-A7796138D8B2}"/>
              </a:ext>
            </a:extLst>
          </p:cNvPr>
          <p:cNvSpPr/>
          <p:nvPr/>
        </p:nvSpPr>
        <p:spPr>
          <a:xfrm>
            <a:off x="0" y="6660000"/>
            <a:ext cx="6858000" cy="19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fr-FR" dirty="0">
                <a:latin typeface="Arial Nova Light" panose="020B0304020202020204" pitchFamily="34" charset="0"/>
              </a:rPr>
              <a:t>TIPE BOUVIER Louis</a:t>
            </a:r>
          </a:p>
        </p:txBody>
      </p:sp>
      <p:sp>
        <p:nvSpPr>
          <p:cNvPr id="12" name="Rectangle 11">
            <a:extLst>
              <a:ext uri="{FF2B5EF4-FFF2-40B4-BE49-F238E27FC236}">
                <a16:creationId xmlns:a16="http://schemas.microsoft.com/office/drawing/2014/main" id="{28417966-37AC-C145-25A4-FD0FD08F0B36}"/>
              </a:ext>
            </a:extLst>
          </p:cNvPr>
          <p:cNvSpPr/>
          <p:nvPr/>
        </p:nvSpPr>
        <p:spPr>
          <a:xfrm>
            <a:off x="6858000" y="6660000"/>
            <a:ext cx="2286000" cy="1980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fr-FR" dirty="0">
                <a:latin typeface="Arial Nova Light" panose="020B0304020202020204" pitchFamily="34" charset="0"/>
              </a:rPr>
              <a:t>9 / 27</a:t>
            </a:r>
          </a:p>
        </p:txBody>
      </p:sp>
    </p:spTree>
    <p:extLst>
      <p:ext uri="{BB962C8B-B14F-4D97-AF65-F5344CB8AC3E}">
        <p14:creationId xmlns:p14="http://schemas.microsoft.com/office/powerpoint/2010/main" val="3615549267"/>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2584</TotalTime>
  <Words>2974</Words>
  <Application>Microsoft Office PowerPoint</Application>
  <PresentationFormat>Affichage à l'écran (4:3)</PresentationFormat>
  <Paragraphs>499</Paragraphs>
  <Slides>41</Slides>
  <Notes>39</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41</vt:i4>
      </vt:variant>
    </vt:vector>
  </HeadingPairs>
  <TitlesOfParts>
    <vt:vector size="50" baseType="lpstr">
      <vt:lpstr>Arial</vt:lpstr>
      <vt:lpstr>Arial Nova Light</vt:lpstr>
      <vt:lpstr>Bahnschrift SemiLight SemiConde</vt:lpstr>
      <vt:lpstr>Calibri</vt:lpstr>
      <vt:lpstr>Calibri Light</vt:lpstr>
      <vt:lpstr>Cambria Math</vt:lpstr>
      <vt:lpstr>Helvetica</vt:lpstr>
      <vt:lpstr>Symbol</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Louis BOUVIER</dc:creator>
  <cp:lastModifiedBy>Louis BOUVIER</cp:lastModifiedBy>
  <cp:revision>83</cp:revision>
  <cp:lastPrinted>2022-05-30T19:54:57Z</cp:lastPrinted>
  <dcterms:created xsi:type="dcterms:W3CDTF">2022-05-20T20:17:49Z</dcterms:created>
  <dcterms:modified xsi:type="dcterms:W3CDTF">2022-06-07T18:12:24Z</dcterms:modified>
</cp:coreProperties>
</file>